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 id="2147483707" r:id="rId2"/>
    <p:sldMasterId id="2147483682" r:id="rId3"/>
  </p:sldMasterIdLst>
  <p:notesMasterIdLst>
    <p:notesMasterId r:id="rId29"/>
  </p:notesMasterIdLst>
  <p:sldIdLst>
    <p:sldId id="290" r:id="rId4"/>
    <p:sldId id="425" r:id="rId5"/>
    <p:sldId id="426" r:id="rId6"/>
    <p:sldId id="427" r:id="rId7"/>
    <p:sldId id="428"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3" r:id="rId21"/>
    <p:sldId id="442" r:id="rId22"/>
    <p:sldId id="444" r:id="rId23"/>
    <p:sldId id="446" r:id="rId24"/>
    <p:sldId id="445" r:id="rId25"/>
    <p:sldId id="448" r:id="rId26"/>
    <p:sldId id="447" r:id="rId27"/>
    <p:sldId id="316" r:id="rId2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Geneva"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Geneva"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Geneva"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Geneva"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Geneva" charset="0"/>
      </a:defRPr>
    </a:lvl5pPr>
    <a:lvl6pPr marL="2286000" algn="l" defTabSz="457200" rtl="0" eaLnBrk="1" latinLnBrk="0" hangingPunct="1">
      <a:defRPr kern="1200">
        <a:solidFill>
          <a:schemeClr val="tx1"/>
        </a:solidFill>
        <a:latin typeface="Arial" charset="0"/>
        <a:ea typeface="ヒラギノ角ゴ Pro W3" charset="0"/>
        <a:cs typeface="Geneva" charset="0"/>
      </a:defRPr>
    </a:lvl6pPr>
    <a:lvl7pPr marL="2743200" algn="l" defTabSz="457200" rtl="0" eaLnBrk="1" latinLnBrk="0" hangingPunct="1">
      <a:defRPr kern="1200">
        <a:solidFill>
          <a:schemeClr val="tx1"/>
        </a:solidFill>
        <a:latin typeface="Arial" charset="0"/>
        <a:ea typeface="ヒラギノ角ゴ Pro W3" charset="0"/>
        <a:cs typeface="Geneva" charset="0"/>
      </a:defRPr>
    </a:lvl7pPr>
    <a:lvl8pPr marL="3200400" algn="l" defTabSz="457200" rtl="0" eaLnBrk="1" latinLnBrk="0" hangingPunct="1">
      <a:defRPr kern="1200">
        <a:solidFill>
          <a:schemeClr val="tx1"/>
        </a:solidFill>
        <a:latin typeface="Arial" charset="0"/>
        <a:ea typeface="ヒラギノ角ゴ Pro W3" charset="0"/>
        <a:cs typeface="Geneva" charset="0"/>
      </a:defRPr>
    </a:lvl8pPr>
    <a:lvl9pPr marL="3657600" algn="l" defTabSz="457200" rtl="0" eaLnBrk="1" latinLnBrk="0" hangingPunct="1">
      <a:defRPr kern="1200">
        <a:solidFill>
          <a:schemeClr val="tx1"/>
        </a:solidFill>
        <a:latin typeface="Arial" charset="0"/>
        <a:ea typeface="ヒラギノ角ゴ Pro W3" charset="0"/>
        <a:cs typeface="Geneva" charset="0"/>
      </a:defRPr>
    </a:lvl9pPr>
  </p:defaultTextStyle>
  <p:extLst>
    <p:ext uri="{521415D9-36F7-43E2-AB2F-B90AF26B5E84}">
      <p14:sectionLst xmlns:p14="http://schemas.microsoft.com/office/powerpoint/2010/main">
        <p14:section name="Default Section" id="{CF92D0E7-C879-D04B-93C2-563BBCF085AB}">
          <p14:sldIdLst>
            <p14:sldId id="290"/>
            <p14:sldId id="425"/>
            <p14:sldId id="426"/>
            <p14:sldId id="427"/>
            <p14:sldId id="428"/>
            <p14:sldId id="430"/>
            <p14:sldId id="431"/>
            <p14:sldId id="432"/>
            <p14:sldId id="433"/>
            <p14:sldId id="434"/>
            <p14:sldId id="435"/>
            <p14:sldId id="436"/>
            <p14:sldId id="437"/>
            <p14:sldId id="438"/>
            <p14:sldId id="439"/>
            <p14:sldId id="440"/>
            <p14:sldId id="441"/>
            <p14:sldId id="443"/>
            <p14:sldId id="442"/>
            <p14:sldId id="444"/>
            <p14:sldId id="446"/>
            <p14:sldId id="445"/>
            <p14:sldId id="448"/>
            <p14:sldId id="447"/>
            <p14:sldId id="3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478"/>
    <a:srgbClr val="DF2649"/>
    <a:srgbClr val="25AD7D"/>
    <a:srgbClr val="3996C7"/>
    <a:srgbClr val="ED7842"/>
    <a:srgbClr val="2881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0" autoAdjust="0"/>
    <p:restoredTop sz="94781" autoAdjust="0"/>
  </p:normalViewPr>
  <p:slideViewPr>
    <p:cSldViewPr snapToObjects="1">
      <p:cViewPr varScale="1">
        <p:scale>
          <a:sx n="108" d="100"/>
          <a:sy n="108" d="100"/>
        </p:scale>
        <p:origin x="296" y="192"/>
      </p:cViewPr>
      <p:guideLst>
        <p:guide orient="horz" pos="2160"/>
        <p:guide pos="3840"/>
      </p:guideLst>
    </p:cSldViewPr>
  </p:slideViewPr>
  <p:outlineViewPr>
    <p:cViewPr>
      <p:scale>
        <a:sx n="33" d="100"/>
        <a:sy n="33" d="100"/>
      </p:scale>
      <p:origin x="0" y="26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BF75FBE-0869-1B42-9580-43292A53E5DB}" type="datetime1">
              <a:rPr lang="en-US"/>
              <a:pPr/>
              <a:t>4/1/20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6E265C-2E17-4148-A703-7AEBA7C48140}" type="slidenum">
              <a:rPr lang="en-US"/>
              <a:pPr/>
              <a:t>‹#›</a:t>
            </a:fld>
            <a:endParaRPr lang="en-US" dirty="0"/>
          </a:p>
        </p:txBody>
      </p:sp>
    </p:spTree>
    <p:extLst>
      <p:ext uri="{BB962C8B-B14F-4D97-AF65-F5344CB8AC3E}">
        <p14:creationId xmlns:p14="http://schemas.microsoft.com/office/powerpoint/2010/main" val="5785717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Geneva"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4"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pitchFamily="4"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pitchFamily="4"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pitchFamily="4"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1336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idx="1" hasCustomPrompt="1"/>
          </p:nvPr>
        </p:nvSpPr>
        <p:spPr bwMode="auto">
          <a:xfrm>
            <a:off x="609600" y="3124201"/>
            <a:ext cx="10972800" cy="3001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Presenter Name</a:t>
            </a:r>
          </a:p>
        </p:txBody>
      </p:sp>
    </p:spTree>
    <p:extLst>
      <p:ext uri="{BB962C8B-B14F-4D97-AF65-F5344CB8AC3E}">
        <p14:creationId xmlns:p14="http://schemas.microsoft.com/office/powerpoint/2010/main" val="43824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8"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userDrawn="1"/>
        </p:nvSpPr>
        <p:spPr>
          <a:xfrm>
            <a:off x="0" y="365125"/>
            <a:ext cx="609600" cy="457200"/>
          </a:xfrm>
          <a:prstGeom prst="rect">
            <a:avLst/>
          </a:prstGeom>
          <a:solidFill>
            <a:srgbClr val="25AD7D"/>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413630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1336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 name="Text Placeholder 2"/>
          <p:cNvSpPr>
            <a:spLocks noGrp="1"/>
          </p:cNvSpPr>
          <p:nvPr>
            <p:ph idx="1"/>
          </p:nvPr>
        </p:nvSpPr>
        <p:spPr bwMode="auto">
          <a:xfrm>
            <a:off x="609600" y="3124201"/>
            <a:ext cx="10972800" cy="3001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a:t>
            </a:r>
          </a:p>
        </p:txBody>
      </p:sp>
    </p:spTree>
    <p:extLst>
      <p:ext uri="{BB962C8B-B14F-4D97-AF65-F5344CB8AC3E}">
        <p14:creationId xmlns:p14="http://schemas.microsoft.com/office/powerpoint/2010/main" val="43824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365125"/>
            <a:ext cx="609600" cy="457200"/>
          </a:xfrm>
          <a:prstGeom prst="rect">
            <a:avLst/>
          </a:prstGeom>
          <a:solidFill>
            <a:srgbClr val="ED7842"/>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pic>
        <p:nvPicPr>
          <p:cNvPr id="5" name="Picture 8"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812800" y="1600200"/>
            <a:ext cx="10769600" cy="762000"/>
          </a:xfrm>
          <a:prstGeom prst="rect">
            <a:avLst/>
          </a:prstGeom>
        </p:spPr>
        <p:txBody>
          <a:bodyPr/>
          <a:lstStyle>
            <a:lvl1pPr marL="0" indent="0" algn="l">
              <a:buNone/>
              <a:defRPr sz="3200" b="0" i="0" baseline="0">
                <a:solidFill>
                  <a:schemeClr val="tx1">
                    <a:lumMod val="75000"/>
                    <a:lumOff val="25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b="0" i="0">
                <a:solidFill>
                  <a:srgbClr val="2881BC"/>
                </a:solidFill>
                <a:latin typeface="Helvetica Light"/>
                <a:cs typeface="Helvetica Light"/>
              </a:defRPr>
            </a:lvl1pPr>
          </a:lstStyle>
          <a:p>
            <a:pPr lvl="0"/>
            <a:r>
              <a:rPr lang="en-US" dirty="0"/>
              <a:t>Click to edit Master title style</a:t>
            </a:r>
          </a:p>
        </p:txBody>
      </p:sp>
      <p:sp>
        <p:nvSpPr>
          <p:cNvPr id="7" name="Text Placeholder 6"/>
          <p:cNvSpPr>
            <a:spLocks noGrp="1"/>
          </p:cNvSpPr>
          <p:nvPr>
            <p:ph type="body" sz="quarter" idx="10" hasCustomPrompt="1"/>
          </p:nvPr>
        </p:nvSpPr>
        <p:spPr>
          <a:xfrm>
            <a:off x="812800" y="2438401"/>
            <a:ext cx="10769600" cy="3048001"/>
          </a:xfrm>
          <a:prstGeom prst="rect">
            <a:avLst/>
          </a:prstGeom>
        </p:spPr>
        <p:txBody>
          <a:bodyPr vert="horz"/>
          <a:lstStyle>
            <a:lvl1pPr marL="0" indent="0">
              <a:buFontTx/>
              <a:buNone/>
              <a:defRPr sz="2400" baseline="0">
                <a:latin typeface="Helvetica Light"/>
              </a:defRPr>
            </a:lvl1pPr>
            <a:lvl2pPr marL="457200" indent="0">
              <a:buFontTx/>
              <a:buNone/>
              <a:defRPr baseline="0">
                <a:latin typeface="Helvetica Light"/>
              </a:defRPr>
            </a:lvl2pPr>
            <a:lvl3pPr marL="914400" indent="0">
              <a:buFontTx/>
              <a:buNone/>
              <a:defRPr baseline="0">
                <a:latin typeface="Helvetica Light"/>
              </a:defRPr>
            </a:lvl3pPr>
            <a:lvl4pPr marL="1371600" indent="0">
              <a:buFontTx/>
              <a:buNone/>
              <a:defRPr baseline="0">
                <a:latin typeface="Helvetica Light"/>
              </a:defRPr>
            </a:lvl4pPr>
            <a:lvl5pPr marL="1828800" indent="0">
              <a:buFontTx/>
              <a:buNone/>
              <a:defRPr baseline="0">
                <a:latin typeface="Helvetica Light"/>
              </a:defRPr>
            </a:lvl5pPr>
          </a:lstStyle>
          <a:p>
            <a:pPr lvl="0"/>
            <a:r>
              <a:rPr lang="en-US" dirty="0"/>
              <a:t>Click to add/edit Master text</a:t>
            </a:r>
          </a:p>
        </p:txBody>
      </p:sp>
    </p:spTree>
    <p:extLst>
      <p:ext uri="{BB962C8B-B14F-4D97-AF65-F5344CB8AC3E}">
        <p14:creationId xmlns:p14="http://schemas.microsoft.com/office/powerpoint/2010/main" val="34553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365125"/>
            <a:ext cx="609600" cy="457200"/>
          </a:xfrm>
          <a:prstGeom prst="rect">
            <a:avLst/>
          </a:prstGeom>
          <a:solidFill>
            <a:srgbClr val="ED7842"/>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pic>
        <p:nvPicPr>
          <p:cNvPr id="5" name="Picture 2"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600200"/>
            <a:ext cx="10972800" cy="3886200"/>
          </a:xfrm>
          <a:prstGeom prst="rect">
            <a:avLst/>
          </a:prstGeom>
        </p:spPr>
        <p:txBody>
          <a:bodyPr/>
          <a:lstStyle>
            <a:lvl1pPr marL="342900" indent="-342900">
              <a:buClr>
                <a:srgbClr val="2881BC"/>
              </a:buClr>
              <a:buFont typeface="Wingdings" charset="2"/>
              <a:buChar char="§"/>
              <a:defRPr b="0" i="0">
                <a:latin typeface="Helvetica Light"/>
                <a:cs typeface="Helvetica Light"/>
              </a:defRPr>
            </a:lvl1pPr>
            <a:lvl2pPr marL="742950" indent="-285750">
              <a:buClr>
                <a:srgbClr val="ED7842"/>
              </a:buClr>
              <a:buFont typeface="Wingdings" charset="2"/>
              <a:buChar char="§"/>
              <a:defRPr b="0" i="0">
                <a:latin typeface="Helvetica Light"/>
                <a:cs typeface="Helvetica Light"/>
              </a:defRPr>
            </a:lvl2pPr>
            <a:lvl3pPr marL="1143000" indent="-228600">
              <a:buClr>
                <a:srgbClr val="25AD7D"/>
              </a:buClr>
              <a:buFont typeface="Wingdings" charset="2"/>
              <a:buChar char="§"/>
              <a:defRPr b="0" i="0">
                <a:latin typeface="Helvetica Light"/>
                <a:cs typeface="Helvetica Light"/>
              </a:defRPr>
            </a:lvl3pPr>
            <a:lvl4pPr marL="1600200" indent="-228600">
              <a:buClr>
                <a:srgbClr val="DF2649"/>
              </a:buClr>
              <a:buFont typeface="Wingdings" charset="2"/>
              <a:buChar char="§"/>
              <a:defRPr b="0" i="0">
                <a:latin typeface="Helvetica Light"/>
                <a:cs typeface="Helvetica Light"/>
              </a:defRPr>
            </a:lvl4pPr>
            <a:lvl5pPr marL="2057400" indent="-228600">
              <a:buClrTx/>
              <a:buFont typeface="Wingdings" charset="2"/>
              <a:buChar char="§"/>
              <a:defRPr b="0" i="0">
                <a:latin typeface="Helvetica Light"/>
                <a:cs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b="0" i="0">
                <a:solidFill>
                  <a:srgbClr val="2881BC"/>
                </a:solidFill>
                <a:latin typeface="Helvetica Light"/>
                <a:cs typeface="Helvetica Light"/>
              </a:defRPr>
            </a:lvl1pPr>
          </a:lstStyle>
          <a:p>
            <a:pPr lvl="0"/>
            <a:r>
              <a:rPr lang="en-US" dirty="0"/>
              <a:t>Click to edit Master title style</a:t>
            </a:r>
          </a:p>
        </p:txBody>
      </p:sp>
    </p:spTree>
    <p:extLst>
      <p:ext uri="{BB962C8B-B14F-4D97-AF65-F5344CB8AC3E}">
        <p14:creationId xmlns:p14="http://schemas.microsoft.com/office/powerpoint/2010/main" val="417212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0" y="365125"/>
            <a:ext cx="609600" cy="457200"/>
          </a:xfrm>
          <a:prstGeom prst="rect">
            <a:avLst/>
          </a:prstGeom>
          <a:solidFill>
            <a:srgbClr val="ED7842"/>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pic>
        <p:nvPicPr>
          <p:cNvPr id="6" name="Picture 8"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9600" y="1600201"/>
            <a:ext cx="5384800" cy="4525963"/>
          </a:xfrm>
          <a:prstGeom prst="rect">
            <a:avLst/>
          </a:prstGeom>
        </p:spPr>
        <p:txBody>
          <a:bodyPr/>
          <a:lstStyle>
            <a:lvl1pPr marL="342900" indent="-342900">
              <a:buFont typeface="Wingdings" charset="2"/>
              <a:buChar char="§"/>
              <a:defRPr sz="2800" b="0" i="0">
                <a:latin typeface="Helvetica Light"/>
                <a:cs typeface="Helvetica Light"/>
              </a:defRPr>
            </a:lvl1pPr>
            <a:lvl2pPr marL="742950" indent="-285750">
              <a:buFont typeface="Wingdings" charset="2"/>
              <a:buChar char="§"/>
              <a:defRPr sz="2400" b="0" i="0">
                <a:latin typeface="Helvetica Light"/>
                <a:cs typeface="Helvetica Light"/>
              </a:defRPr>
            </a:lvl2pPr>
            <a:lvl3pPr marL="1143000" indent="-228600">
              <a:buFont typeface="Wingdings" charset="2"/>
              <a:buChar char="§"/>
              <a:defRPr sz="2000" b="0" i="0">
                <a:latin typeface="Helvetica Light"/>
                <a:cs typeface="Helvetica Light"/>
              </a:defRPr>
            </a:lvl3pPr>
            <a:lvl4pPr marL="1600200" indent="-228600">
              <a:buFont typeface="Wingdings" charset="2"/>
              <a:buChar char="§"/>
              <a:defRPr sz="1800" b="0" i="0">
                <a:latin typeface="Helvetica Light"/>
                <a:cs typeface="Helvetica Light"/>
              </a:defRPr>
            </a:lvl4pPr>
            <a:lvl5pPr marL="2057400" indent="-228600">
              <a:buFont typeface="Wingdings" charset="2"/>
              <a:buChar char="§"/>
              <a:defRPr sz="1800" b="0" i="0">
                <a:latin typeface="Helvetica Light"/>
                <a:cs typeface="Helvetica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marL="342900" indent="-342900">
              <a:buFont typeface="Wingdings" charset="2"/>
              <a:buChar char="§"/>
              <a:defRPr sz="2800" b="0" i="0">
                <a:latin typeface="Helvetica Light"/>
                <a:cs typeface="Helvetica Light"/>
              </a:defRPr>
            </a:lvl1pPr>
            <a:lvl2pPr marL="742950" indent="-285750">
              <a:buFont typeface="Wingdings" charset="2"/>
              <a:buChar char="§"/>
              <a:defRPr sz="2400" b="0" i="0">
                <a:latin typeface="Helvetica Light"/>
                <a:cs typeface="Helvetica Light"/>
              </a:defRPr>
            </a:lvl2pPr>
            <a:lvl3pPr marL="1143000" indent="-228600">
              <a:buFont typeface="Wingdings" charset="2"/>
              <a:buChar char="§"/>
              <a:defRPr sz="2000" b="0" i="0">
                <a:latin typeface="Helvetica Light"/>
                <a:cs typeface="Helvetica Light"/>
              </a:defRPr>
            </a:lvl3pPr>
            <a:lvl4pPr marL="1600200" indent="-228600">
              <a:buFont typeface="Wingdings" charset="2"/>
              <a:buChar char="§"/>
              <a:defRPr sz="1800" b="0" i="0">
                <a:latin typeface="Helvetica Light"/>
                <a:cs typeface="Helvetica Light"/>
              </a:defRPr>
            </a:lvl4pPr>
            <a:lvl5pPr marL="2057400" indent="-228600">
              <a:buFont typeface="Wingdings" charset="2"/>
              <a:buChar char="§"/>
              <a:defRPr sz="1800" b="0" i="0">
                <a:latin typeface="Helvetica Light"/>
                <a:cs typeface="Helvetica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b="0" i="0">
                <a:solidFill>
                  <a:srgbClr val="2881BC"/>
                </a:solidFill>
                <a:latin typeface="Helvetica Light"/>
                <a:cs typeface="Helvetica Light"/>
              </a:defRPr>
            </a:lvl1pPr>
          </a:lstStyle>
          <a:p>
            <a:pPr lvl="0"/>
            <a:r>
              <a:rPr lang="en-US" dirty="0"/>
              <a:t>Click to edit Master title style</a:t>
            </a:r>
          </a:p>
        </p:txBody>
      </p:sp>
    </p:spTree>
    <p:extLst>
      <p:ext uri="{BB962C8B-B14F-4D97-AF65-F5344CB8AC3E}">
        <p14:creationId xmlns:p14="http://schemas.microsoft.com/office/powerpoint/2010/main" val="347244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userDrawn="1"/>
        </p:nvSpPr>
        <p:spPr>
          <a:xfrm>
            <a:off x="0" y="365125"/>
            <a:ext cx="609600" cy="457200"/>
          </a:xfrm>
          <a:prstGeom prst="rect">
            <a:avLst/>
          </a:prstGeom>
          <a:solidFill>
            <a:srgbClr val="ED7842"/>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pic>
        <p:nvPicPr>
          <p:cNvPr id="8" name="Picture 8"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b="0" i="0">
                <a:latin typeface="Helvetica Light"/>
                <a:cs typeface="Helvetica Light"/>
              </a:defRPr>
            </a:lvl1pPr>
            <a:lvl2pPr>
              <a:defRPr sz="2000" b="0" i="0">
                <a:latin typeface="Helvetica Light"/>
                <a:cs typeface="Helvetica Light"/>
              </a:defRPr>
            </a:lvl2pPr>
            <a:lvl3pPr>
              <a:defRPr sz="1800" b="0" i="0">
                <a:latin typeface="Helvetica Light"/>
                <a:cs typeface="Helvetica Light"/>
              </a:defRPr>
            </a:lvl3pPr>
            <a:lvl4pPr>
              <a:defRPr sz="1600" b="0" i="0">
                <a:latin typeface="Helvetica Light"/>
                <a:cs typeface="Helvetica Light"/>
              </a:defRPr>
            </a:lvl4pPr>
            <a:lvl5pPr>
              <a:defRPr sz="1600" b="0" i="0">
                <a:latin typeface="Helvetica Light"/>
                <a:cs typeface="Helvetica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b="0" i="0">
                <a:latin typeface="Helvetica Light"/>
                <a:cs typeface="Helvetica Light"/>
              </a:defRPr>
            </a:lvl1pPr>
            <a:lvl2pPr>
              <a:defRPr sz="2000" b="0" i="0">
                <a:latin typeface="Helvetica Light"/>
                <a:cs typeface="Helvetica Light"/>
              </a:defRPr>
            </a:lvl2pPr>
            <a:lvl3pPr>
              <a:defRPr sz="1800" b="0" i="0">
                <a:latin typeface="Helvetica Light"/>
                <a:cs typeface="Helvetica Light"/>
              </a:defRPr>
            </a:lvl3pPr>
            <a:lvl4pPr>
              <a:defRPr sz="1600" b="0" i="0">
                <a:latin typeface="Helvetica Light"/>
                <a:cs typeface="Helvetica Light"/>
              </a:defRPr>
            </a:lvl4pPr>
            <a:lvl5pPr>
              <a:defRPr sz="1600" b="0" i="0">
                <a:latin typeface="Helvetica Light"/>
                <a:cs typeface="Helvetica Ligh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b="0" i="0">
                <a:solidFill>
                  <a:srgbClr val="2881BC"/>
                </a:solidFill>
                <a:latin typeface="Helvetica Light"/>
                <a:cs typeface="Helvetica Light"/>
              </a:defRPr>
            </a:lvl1pPr>
          </a:lstStyle>
          <a:p>
            <a:pPr lvl="0"/>
            <a:r>
              <a:rPr lang="en-US" dirty="0"/>
              <a:t>Click to edit Master title style</a:t>
            </a:r>
          </a:p>
        </p:txBody>
      </p:sp>
    </p:spTree>
    <p:extLst>
      <p:ext uri="{BB962C8B-B14F-4D97-AF65-F5344CB8AC3E}">
        <p14:creationId xmlns:p14="http://schemas.microsoft.com/office/powerpoint/2010/main" val="310662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84463" y="6356351"/>
            <a:ext cx="2781300" cy="365125"/>
          </a:xfrm>
          <a:prstGeom prst="rect">
            <a:avLst/>
          </a:prstGeom>
        </p:spPr>
        <p:txBody>
          <a:bodyPr/>
          <a:lstStyle/>
          <a:p>
            <a:fld id="{A8AF628A-A867-4937-BBE5-207DB6F9C51A}" type="datetime1">
              <a:rPr lang="en-US" smtClean="0"/>
              <a:t>4/1/20</a:t>
            </a:fld>
            <a:endParaRPr lang="en-US" dirty="0"/>
          </a:p>
        </p:txBody>
      </p:sp>
      <p:sp>
        <p:nvSpPr>
          <p:cNvPr id="3" name="Footer Placeholder 2"/>
          <p:cNvSpPr>
            <a:spLocks noGrp="1"/>
          </p:cNvSpPr>
          <p:nvPr>
            <p:ph type="ftr" sz="quarter" idx="11"/>
          </p:nvPr>
        </p:nvSpPr>
        <p:spPr>
          <a:xfrm>
            <a:off x="878887" y="6356351"/>
            <a:ext cx="3797300" cy="365125"/>
          </a:xfrm>
          <a:prstGeom prst="rect">
            <a:avLst/>
          </a:prstGeom>
        </p:spPr>
        <p:txBody>
          <a:bodyPr/>
          <a:lstStyle/>
          <a:p>
            <a:r>
              <a:rPr lang="en-US" dirty="0"/>
              <a:t>Footer Text</a:t>
            </a:r>
          </a:p>
        </p:txBody>
      </p:sp>
      <p:sp>
        <p:nvSpPr>
          <p:cNvPr id="4" name="Slide Number Placeholder 3"/>
          <p:cNvSpPr>
            <a:spLocks noGrp="1"/>
          </p:cNvSpPr>
          <p:nvPr>
            <p:ph type="sldNum" sz="quarter" idx="12"/>
          </p:nvPr>
        </p:nvSpPr>
        <p:spPr>
          <a:xfrm>
            <a:off x="11391038" y="6356351"/>
            <a:ext cx="749300" cy="365125"/>
          </a:xfrm>
          <a:prstGeom prst="rect">
            <a:avLst/>
          </a:prstGeom>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163294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365125"/>
            <a:ext cx="609600" cy="457200"/>
          </a:xfrm>
          <a:prstGeom prst="rect">
            <a:avLst/>
          </a:prstGeom>
          <a:solidFill>
            <a:srgbClr val="25AD7D"/>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pic>
        <p:nvPicPr>
          <p:cNvPr id="5" name="Picture 8"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 name="Subtitle 2"/>
          <p:cNvSpPr>
            <a:spLocks noGrp="1"/>
          </p:cNvSpPr>
          <p:nvPr>
            <p:ph type="subTitle" idx="1"/>
          </p:nvPr>
        </p:nvSpPr>
        <p:spPr>
          <a:xfrm>
            <a:off x="812800" y="1600200"/>
            <a:ext cx="10769600" cy="762000"/>
          </a:xfrm>
          <a:prstGeom prst="rect">
            <a:avLst/>
          </a:prstGeom>
        </p:spPr>
        <p:txBody>
          <a:bodyPr/>
          <a:lstStyle>
            <a:lvl1pPr marL="0" indent="0" algn="l">
              <a:buNone/>
              <a:defRPr sz="32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812800" y="2362200"/>
            <a:ext cx="10769600" cy="2895600"/>
          </a:xfrm>
          <a:prstGeom prst="rect">
            <a:avLst/>
          </a:prstGeom>
        </p:spPr>
        <p:txBody>
          <a:bodyPr vert="horz"/>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a:t>Click to edit Master text styles</a:t>
            </a:r>
          </a:p>
        </p:txBody>
      </p:sp>
    </p:spTree>
    <p:extLst>
      <p:ext uri="{BB962C8B-B14F-4D97-AF65-F5344CB8AC3E}">
        <p14:creationId xmlns:p14="http://schemas.microsoft.com/office/powerpoint/2010/main" val="248546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365125"/>
            <a:ext cx="609600" cy="457200"/>
          </a:xfrm>
          <a:prstGeom prst="rect">
            <a:avLst/>
          </a:prstGeom>
          <a:solidFill>
            <a:srgbClr val="25AD7D"/>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sp>
        <p:nvSpPr>
          <p:cNvPr id="3" name="Content Placeholder 2"/>
          <p:cNvSpPr>
            <a:spLocks noGrp="1"/>
          </p:cNvSpPr>
          <p:nvPr>
            <p:ph idx="1"/>
          </p:nvPr>
        </p:nvSpPr>
        <p:spPr>
          <a:xfrm>
            <a:off x="609600" y="1600200"/>
            <a:ext cx="10972800" cy="3886200"/>
          </a:xfrm>
          <a:prstGeom prst="rect">
            <a:avLst/>
          </a:prstGeom>
        </p:spPr>
        <p:txBody>
          <a:bodyPr/>
          <a:lstStyle>
            <a:lvl4pPr>
              <a:buClr>
                <a:srgbClr val="ED7842"/>
              </a:buClr>
              <a:defRPr/>
            </a:lvl4pPr>
            <a:lvl5pPr>
              <a:buClr>
                <a:srgbClr val="26847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7704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TAM Footer Graphi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12001" y="6062664"/>
            <a:ext cx="4745567"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0" y="365125"/>
            <a:ext cx="609600" cy="457200"/>
          </a:xfrm>
          <a:prstGeom prst="rect">
            <a:avLst/>
          </a:prstGeom>
          <a:solidFill>
            <a:srgbClr val="25AD7D"/>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charset="0"/>
              <a:ea typeface="ヒラギノ角ゴ Pro W3" charset="0"/>
              <a:cs typeface="Geneva" charset="0"/>
            </a:endParaRP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buClr>
                <a:srgbClr val="ED7842"/>
              </a:buCl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buClr>
                <a:srgbClr val="ED7842"/>
              </a:buCl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p:cNvSpPr>
            <a:spLocks noGrp="1"/>
          </p:cNvSpPr>
          <p:nvPr>
            <p:ph type="title"/>
          </p:nvPr>
        </p:nvSpPr>
        <p:spPr bwMode="auto">
          <a:xfrm>
            <a:off x="7112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426251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1336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3124201"/>
            <a:ext cx="10972800" cy="3001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a:t>
            </a:r>
          </a:p>
        </p:txBody>
      </p:sp>
      <p:pic>
        <p:nvPicPr>
          <p:cNvPr id="1028" name="Picture 1" descr="The Aesthetic Meeting Logotype.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82018" y="328614"/>
            <a:ext cx="3627967" cy="890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2" descr="Color Squares.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68800" y="5395914"/>
            <a:ext cx="3556000" cy="1095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3" r:id="rId1"/>
  </p:sldLayoutIdLst>
  <p:txStyles>
    <p:titleStyle>
      <a:lvl1pPr algn="ctr" defTabSz="457200" rtl="0" fontAlgn="base">
        <a:spcBef>
          <a:spcPct val="0"/>
        </a:spcBef>
        <a:spcAft>
          <a:spcPct val="0"/>
        </a:spcAft>
        <a:defRPr sz="4400" kern="1200">
          <a:solidFill>
            <a:srgbClr val="2881BC"/>
          </a:solidFill>
          <a:latin typeface="Helvetica Light"/>
          <a:ea typeface="Geneva" charset="0"/>
          <a:cs typeface="Helvetica Light"/>
        </a:defRPr>
      </a:lvl1pPr>
      <a:lvl2pPr algn="ctr" defTabSz="457200" rtl="0" fontAlgn="base">
        <a:spcBef>
          <a:spcPct val="0"/>
        </a:spcBef>
        <a:spcAft>
          <a:spcPct val="0"/>
        </a:spcAft>
        <a:defRPr sz="4400">
          <a:solidFill>
            <a:srgbClr val="2881BC"/>
          </a:solidFill>
          <a:latin typeface="Helvetica Light" charset="0"/>
          <a:ea typeface="Geneva" charset="0"/>
        </a:defRPr>
      </a:lvl2pPr>
      <a:lvl3pPr algn="ctr" defTabSz="457200" rtl="0" fontAlgn="base">
        <a:spcBef>
          <a:spcPct val="0"/>
        </a:spcBef>
        <a:spcAft>
          <a:spcPct val="0"/>
        </a:spcAft>
        <a:defRPr sz="4400">
          <a:solidFill>
            <a:srgbClr val="2881BC"/>
          </a:solidFill>
          <a:latin typeface="Helvetica Light" charset="0"/>
          <a:ea typeface="Geneva" charset="0"/>
        </a:defRPr>
      </a:lvl3pPr>
      <a:lvl4pPr algn="ctr" defTabSz="457200" rtl="0" fontAlgn="base">
        <a:spcBef>
          <a:spcPct val="0"/>
        </a:spcBef>
        <a:spcAft>
          <a:spcPct val="0"/>
        </a:spcAft>
        <a:defRPr sz="4400">
          <a:solidFill>
            <a:srgbClr val="2881BC"/>
          </a:solidFill>
          <a:latin typeface="Helvetica Light" charset="0"/>
          <a:ea typeface="Geneva" charset="0"/>
        </a:defRPr>
      </a:lvl4pPr>
      <a:lvl5pPr algn="ctr" defTabSz="457200" rtl="0" fontAlgn="base">
        <a:spcBef>
          <a:spcPct val="0"/>
        </a:spcBef>
        <a:spcAft>
          <a:spcPct val="0"/>
        </a:spcAft>
        <a:defRPr sz="4400">
          <a:solidFill>
            <a:srgbClr val="2881BC"/>
          </a:solidFill>
          <a:latin typeface="Helvetica Light" charset="0"/>
          <a:ea typeface="Geneva" charset="0"/>
        </a:defRPr>
      </a:lvl5pPr>
      <a:lvl6pPr marL="457200" algn="ctr" defTabSz="457200" rtl="0" fontAlgn="base">
        <a:spcBef>
          <a:spcPct val="0"/>
        </a:spcBef>
        <a:spcAft>
          <a:spcPct val="0"/>
        </a:spcAft>
        <a:defRPr sz="4400">
          <a:solidFill>
            <a:srgbClr val="2881BC"/>
          </a:solidFill>
          <a:latin typeface="Helvetica Light" charset="0"/>
          <a:ea typeface="Geneva" charset="0"/>
        </a:defRPr>
      </a:lvl6pPr>
      <a:lvl7pPr marL="914400" algn="ctr" defTabSz="457200" rtl="0" fontAlgn="base">
        <a:spcBef>
          <a:spcPct val="0"/>
        </a:spcBef>
        <a:spcAft>
          <a:spcPct val="0"/>
        </a:spcAft>
        <a:defRPr sz="4400">
          <a:solidFill>
            <a:srgbClr val="2881BC"/>
          </a:solidFill>
          <a:latin typeface="Helvetica Light" charset="0"/>
          <a:ea typeface="Geneva" charset="0"/>
        </a:defRPr>
      </a:lvl7pPr>
      <a:lvl8pPr marL="1371600" algn="ctr" defTabSz="457200" rtl="0" fontAlgn="base">
        <a:spcBef>
          <a:spcPct val="0"/>
        </a:spcBef>
        <a:spcAft>
          <a:spcPct val="0"/>
        </a:spcAft>
        <a:defRPr sz="4400">
          <a:solidFill>
            <a:srgbClr val="2881BC"/>
          </a:solidFill>
          <a:latin typeface="Helvetica Light" charset="0"/>
          <a:ea typeface="Geneva" charset="0"/>
        </a:defRPr>
      </a:lvl8pPr>
      <a:lvl9pPr marL="1828800" algn="ctr" defTabSz="457200" rtl="0" fontAlgn="base">
        <a:spcBef>
          <a:spcPct val="0"/>
        </a:spcBef>
        <a:spcAft>
          <a:spcPct val="0"/>
        </a:spcAft>
        <a:defRPr sz="4400">
          <a:solidFill>
            <a:srgbClr val="2881BC"/>
          </a:solidFill>
          <a:latin typeface="Helvetica Light" charset="0"/>
          <a:ea typeface="Geneva" charset="0"/>
        </a:defRPr>
      </a:lvl9pPr>
    </p:titleStyle>
    <p:bodyStyle>
      <a:lvl1pPr marL="342900" indent="-342900" algn="ctr" defTabSz="457200" rtl="0" fontAlgn="base">
        <a:spcBef>
          <a:spcPct val="20000"/>
        </a:spcBef>
        <a:spcAft>
          <a:spcPct val="0"/>
        </a:spcAft>
        <a:buFont typeface="Arial" charset="0"/>
        <a:defRPr sz="2800" kern="1200">
          <a:solidFill>
            <a:srgbClr val="595959"/>
          </a:solidFill>
          <a:latin typeface="Helvetica Light"/>
          <a:ea typeface="Geneva" charset="0"/>
          <a:cs typeface="Helvetica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6" r:id="rId5"/>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Geneva" pitchFamily="4"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Geneva" pitchFamily="4"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Geneva" pitchFamily="4"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Geneva" pitchFamily="4"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Geneva" pitchFamily="4" charset="-128"/>
        </a:defRPr>
      </a:lvl5pPr>
      <a:lvl6pPr marL="457200" algn="ctr" defTabSz="457200" rtl="0" fontAlgn="base">
        <a:spcBef>
          <a:spcPct val="0"/>
        </a:spcBef>
        <a:spcAft>
          <a:spcPct val="0"/>
        </a:spcAft>
        <a:defRPr sz="4400">
          <a:solidFill>
            <a:schemeClr val="tx1"/>
          </a:solidFill>
          <a:latin typeface="Calibri" charset="0"/>
          <a:ea typeface="Geneva" pitchFamily="4" charset="-128"/>
          <a:cs typeface="Geneva" pitchFamily="4" charset="-128"/>
        </a:defRPr>
      </a:lvl6pPr>
      <a:lvl7pPr marL="914400" algn="ctr" defTabSz="457200" rtl="0" fontAlgn="base">
        <a:spcBef>
          <a:spcPct val="0"/>
        </a:spcBef>
        <a:spcAft>
          <a:spcPct val="0"/>
        </a:spcAft>
        <a:defRPr sz="4400">
          <a:solidFill>
            <a:schemeClr val="tx1"/>
          </a:solidFill>
          <a:latin typeface="Calibri" charset="0"/>
          <a:ea typeface="Geneva" pitchFamily="4" charset="-128"/>
          <a:cs typeface="Geneva" pitchFamily="4" charset="-128"/>
        </a:defRPr>
      </a:lvl7pPr>
      <a:lvl8pPr marL="1371600" algn="ctr" defTabSz="457200" rtl="0" fontAlgn="base">
        <a:spcBef>
          <a:spcPct val="0"/>
        </a:spcBef>
        <a:spcAft>
          <a:spcPct val="0"/>
        </a:spcAft>
        <a:defRPr sz="4400">
          <a:solidFill>
            <a:schemeClr val="tx1"/>
          </a:solidFill>
          <a:latin typeface="Calibri" charset="0"/>
          <a:ea typeface="Geneva" pitchFamily="4" charset="-128"/>
          <a:cs typeface="Geneva" pitchFamily="4" charset="-128"/>
        </a:defRPr>
      </a:lvl8pPr>
      <a:lvl9pPr marL="1828800" algn="ctr" defTabSz="457200" rtl="0" fontAlgn="base">
        <a:spcBef>
          <a:spcPct val="0"/>
        </a:spcBef>
        <a:spcAft>
          <a:spcPct val="0"/>
        </a:spcAft>
        <a:defRPr sz="4400">
          <a:solidFill>
            <a:schemeClr val="tx1"/>
          </a:solidFill>
          <a:latin typeface="Calibri" charset="0"/>
          <a:ea typeface="Geneva" pitchFamily="4" charset="-128"/>
          <a:cs typeface="Geneva" pitchFamily="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Geneva" pitchFamily="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pitchFamily="4" charset="-128"/>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4" charset="-128"/>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4" charset="-128"/>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4"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609600" y="6259514"/>
            <a:ext cx="4064000" cy="369887"/>
          </a:xfrm>
          <a:prstGeom prst="rect">
            <a:avLst/>
          </a:prstGeom>
          <a:noFill/>
        </p:spPr>
        <p:txBody>
          <a:bodyPr>
            <a:spAutoFit/>
          </a:bodyPr>
          <a:lstStyle>
            <a:lvl1pPr eaLnBrk="0" hangingPunct="0">
              <a:defRPr sz="2400">
                <a:solidFill>
                  <a:schemeClr val="tx1"/>
                </a:solidFill>
                <a:latin typeface="Arial" charset="0"/>
                <a:ea typeface="ヒラギノ角ゴ Pro W3"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eaLnBrk="1" hangingPunct="1"/>
            <a:r>
              <a:rPr lang="en-US" sz="1800" dirty="0">
                <a:solidFill>
                  <a:srgbClr val="7F7F7F"/>
                </a:solidFill>
                <a:latin typeface="Helvetica Light" charset="0"/>
                <a:cs typeface="Helvetica Light" charset="0"/>
              </a:rPr>
              <a:t>Presenter Name</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txStyles>
    <p:titleStyle>
      <a:lvl1pPr algn="l" defTabSz="457200" rtl="0" eaLnBrk="0" fontAlgn="base" hangingPunct="0">
        <a:spcBef>
          <a:spcPct val="0"/>
        </a:spcBef>
        <a:spcAft>
          <a:spcPct val="0"/>
        </a:spcAft>
        <a:defRPr sz="4400" kern="1200">
          <a:solidFill>
            <a:srgbClr val="3996C7"/>
          </a:solidFill>
          <a:latin typeface="Helvetica Light"/>
          <a:ea typeface="Geneva" pitchFamily="4" charset="-128"/>
          <a:cs typeface="Helvetica Light"/>
        </a:defRPr>
      </a:lvl1pPr>
      <a:lvl2pPr algn="l" defTabSz="457200" rtl="0" eaLnBrk="0" fontAlgn="base" hangingPunct="0">
        <a:spcBef>
          <a:spcPct val="0"/>
        </a:spcBef>
        <a:spcAft>
          <a:spcPct val="0"/>
        </a:spcAft>
        <a:defRPr sz="4400">
          <a:solidFill>
            <a:srgbClr val="3996C7"/>
          </a:solidFill>
          <a:latin typeface="Helvetica Light" pitchFamily="4" charset="0"/>
          <a:ea typeface="Geneva" pitchFamily="4" charset="-128"/>
        </a:defRPr>
      </a:lvl2pPr>
      <a:lvl3pPr algn="l" defTabSz="457200" rtl="0" eaLnBrk="0" fontAlgn="base" hangingPunct="0">
        <a:spcBef>
          <a:spcPct val="0"/>
        </a:spcBef>
        <a:spcAft>
          <a:spcPct val="0"/>
        </a:spcAft>
        <a:defRPr sz="4400">
          <a:solidFill>
            <a:srgbClr val="3996C7"/>
          </a:solidFill>
          <a:latin typeface="Helvetica Light" pitchFamily="4" charset="0"/>
          <a:ea typeface="Geneva" pitchFamily="4" charset="-128"/>
        </a:defRPr>
      </a:lvl3pPr>
      <a:lvl4pPr algn="l" defTabSz="457200" rtl="0" eaLnBrk="0" fontAlgn="base" hangingPunct="0">
        <a:spcBef>
          <a:spcPct val="0"/>
        </a:spcBef>
        <a:spcAft>
          <a:spcPct val="0"/>
        </a:spcAft>
        <a:defRPr sz="4400">
          <a:solidFill>
            <a:srgbClr val="3996C7"/>
          </a:solidFill>
          <a:latin typeface="Helvetica Light" pitchFamily="4" charset="0"/>
          <a:ea typeface="Geneva" pitchFamily="4" charset="-128"/>
        </a:defRPr>
      </a:lvl4pPr>
      <a:lvl5pPr algn="l" defTabSz="457200" rtl="0" eaLnBrk="0" fontAlgn="base" hangingPunct="0">
        <a:spcBef>
          <a:spcPct val="0"/>
        </a:spcBef>
        <a:spcAft>
          <a:spcPct val="0"/>
        </a:spcAft>
        <a:defRPr sz="4400">
          <a:solidFill>
            <a:srgbClr val="3996C7"/>
          </a:solidFill>
          <a:latin typeface="Helvetica Light" pitchFamily="4" charset="0"/>
          <a:ea typeface="Geneva" pitchFamily="4" charset="-128"/>
        </a:defRPr>
      </a:lvl5pPr>
      <a:lvl6pPr marL="457200" algn="ctr" defTabSz="457200" rtl="0" fontAlgn="base">
        <a:spcBef>
          <a:spcPct val="0"/>
        </a:spcBef>
        <a:spcAft>
          <a:spcPct val="0"/>
        </a:spcAft>
        <a:defRPr sz="4400">
          <a:solidFill>
            <a:schemeClr val="tx1"/>
          </a:solidFill>
          <a:latin typeface="Helvetica Light" pitchFamily="4" charset="0"/>
          <a:ea typeface="Geneva" pitchFamily="4" charset="-128"/>
        </a:defRPr>
      </a:lvl6pPr>
      <a:lvl7pPr marL="914400" algn="ctr" defTabSz="457200" rtl="0" fontAlgn="base">
        <a:spcBef>
          <a:spcPct val="0"/>
        </a:spcBef>
        <a:spcAft>
          <a:spcPct val="0"/>
        </a:spcAft>
        <a:defRPr sz="4400">
          <a:solidFill>
            <a:schemeClr val="tx1"/>
          </a:solidFill>
          <a:latin typeface="Helvetica Light" pitchFamily="4" charset="0"/>
          <a:ea typeface="Geneva" pitchFamily="4" charset="-128"/>
        </a:defRPr>
      </a:lvl7pPr>
      <a:lvl8pPr marL="1371600" algn="ctr" defTabSz="457200" rtl="0" fontAlgn="base">
        <a:spcBef>
          <a:spcPct val="0"/>
        </a:spcBef>
        <a:spcAft>
          <a:spcPct val="0"/>
        </a:spcAft>
        <a:defRPr sz="4400">
          <a:solidFill>
            <a:schemeClr val="tx1"/>
          </a:solidFill>
          <a:latin typeface="Helvetica Light" pitchFamily="4" charset="0"/>
          <a:ea typeface="Geneva" pitchFamily="4" charset="-128"/>
        </a:defRPr>
      </a:lvl8pPr>
      <a:lvl9pPr marL="1828800" algn="ctr" defTabSz="457200" rtl="0" fontAlgn="base">
        <a:spcBef>
          <a:spcPct val="0"/>
        </a:spcBef>
        <a:spcAft>
          <a:spcPct val="0"/>
        </a:spcAft>
        <a:defRPr sz="4400">
          <a:solidFill>
            <a:schemeClr val="tx1"/>
          </a:solidFill>
          <a:latin typeface="Helvetica Light" pitchFamily="4" charset="0"/>
          <a:ea typeface="Geneva" pitchFamily="4" charset="-128"/>
        </a:defRPr>
      </a:lvl9pPr>
    </p:titleStyle>
    <p:bodyStyle>
      <a:lvl1pPr marL="342900" indent="-342900" algn="l" defTabSz="457200" rtl="0" eaLnBrk="0" fontAlgn="base" hangingPunct="0">
        <a:spcBef>
          <a:spcPct val="20000"/>
        </a:spcBef>
        <a:spcAft>
          <a:spcPct val="0"/>
        </a:spcAft>
        <a:buClr>
          <a:srgbClr val="2881BC"/>
        </a:buClr>
        <a:buFont typeface="Wingdings" charset="0"/>
        <a:buChar char="§"/>
        <a:defRPr sz="3200" kern="1200">
          <a:solidFill>
            <a:schemeClr val="tx1"/>
          </a:solidFill>
          <a:latin typeface="Helvetica Light"/>
          <a:ea typeface="Geneva" pitchFamily="4" charset="-128"/>
          <a:cs typeface="Helvetica Light"/>
        </a:defRPr>
      </a:lvl1pPr>
      <a:lvl2pPr marL="742950" indent="-285750" algn="l" defTabSz="457200" rtl="0" eaLnBrk="0" fontAlgn="base" hangingPunct="0">
        <a:spcBef>
          <a:spcPct val="20000"/>
        </a:spcBef>
        <a:spcAft>
          <a:spcPct val="0"/>
        </a:spcAft>
        <a:buClr>
          <a:srgbClr val="25AD7D"/>
        </a:buClr>
        <a:buFont typeface="Wingdings" charset="0"/>
        <a:buChar char="§"/>
        <a:defRPr sz="2800" kern="1200">
          <a:solidFill>
            <a:schemeClr val="tx1"/>
          </a:solidFill>
          <a:latin typeface="Helvetica Light"/>
          <a:ea typeface="Geneva" pitchFamily="4" charset="-128"/>
          <a:cs typeface="Helvetica Light"/>
        </a:defRPr>
      </a:lvl2pPr>
      <a:lvl3pPr marL="1143000" indent="-228600" algn="l" defTabSz="457200" rtl="0" eaLnBrk="0" fontAlgn="base" hangingPunct="0">
        <a:spcBef>
          <a:spcPct val="20000"/>
        </a:spcBef>
        <a:spcAft>
          <a:spcPct val="0"/>
        </a:spcAft>
        <a:buClr>
          <a:srgbClr val="DF2649"/>
        </a:buClr>
        <a:buFont typeface="Wingdings" charset="0"/>
        <a:buChar char="§"/>
        <a:defRPr sz="2400" kern="1200">
          <a:solidFill>
            <a:schemeClr val="tx1"/>
          </a:solidFill>
          <a:latin typeface="Helvetica Light"/>
          <a:ea typeface="Geneva" pitchFamily="4" charset="-128"/>
          <a:cs typeface="Helvetica Light"/>
        </a:defRPr>
      </a:lvl3pPr>
      <a:lvl4pPr marL="1600200" indent="-228600" algn="l" defTabSz="457200" rtl="0" eaLnBrk="0" fontAlgn="base" hangingPunct="0">
        <a:spcBef>
          <a:spcPct val="20000"/>
        </a:spcBef>
        <a:spcAft>
          <a:spcPct val="0"/>
        </a:spcAft>
        <a:buClr>
          <a:srgbClr val="2881BC"/>
        </a:buClr>
        <a:buFont typeface="Wingdings" charset="0"/>
        <a:buChar char="§"/>
        <a:defRPr sz="2000" kern="1200">
          <a:solidFill>
            <a:schemeClr val="tx1"/>
          </a:solidFill>
          <a:latin typeface="Helvetica Light"/>
          <a:ea typeface="Geneva" pitchFamily="4" charset="-128"/>
          <a:cs typeface="Helvetica Light"/>
        </a:defRPr>
      </a:lvl4pPr>
      <a:lvl5pPr marL="2057400" indent="-228600" algn="l" defTabSz="457200" rtl="0" eaLnBrk="0" fontAlgn="base" hangingPunct="0">
        <a:spcBef>
          <a:spcPct val="20000"/>
        </a:spcBef>
        <a:spcAft>
          <a:spcPct val="0"/>
        </a:spcAft>
        <a:buClr>
          <a:srgbClr val="2881BC"/>
        </a:buClr>
        <a:buFont typeface="Wingdings" charset="0"/>
        <a:buChar char="§"/>
        <a:defRPr sz="2000" kern="1200">
          <a:solidFill>
            <a:schemeClr val="tx1"/>
          </a:solidFill>
          <a:latin typeface="Helvetica Light"/>
          <a:ea typeface="Geneva" pitchFamily="4" charset="-128"/>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sba.gov/funding-programs/loans/paycheck-protection-program"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home.treasury.gov/system/files/136/Paycheck-Protection-Program-Application-3-30-2020-v3.pd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americanmedspa.org" TargetMode="External"/><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home.treasury.gov/system/files/136/PPP%20Borrower%20Information%20Fact%20Sheet.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uschamber.com/sites/default/files/023595_comm_corona_virus_smallbiz_loan_final.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524000" y="609600"/>
            <a:ext cx="9144000" cy="4108817"/>
          </a:xfrm>
          <a:prstGeom prst="rect">
            <a:avLst/>
          </a:prstGeom>
          <a:noFill/>
        </p:spPr>
        <p:txBody>
          <a:bodyPr wrap="square" rtlCol="0">
            <a:spAutoFit/>
          </a:bodyPr>
          <a:lstStyle/>
          <a:p>
            <a:pPr algn="ctr"/>
            <a:endParaRPr lang="en-US" sz="1050" i="1" dirty="0"/>
          </a:p>
          <a:p>
            <a:pPr algn="ctr"/>
            <a:endParaRPr lang="en-US" sz="1050" i="1" dirty="0"/>
          </a:p>
          <a:p>
            <a:pPr algn="ctr"/>
            <a:r>
              <a:rPr lang="en-US" sz="4400" b="1" i="1" dirty="0"/>
              <a:t>Applying For Emergency Funding Under the Paycheck Protection Plan (PPP)</a:t>
            </a:r>
          </a:p>
          <a:p>
            <a:pPr algn="ctr"/>
            <a:endParaRPr lang="en-US" sz="3600" i="1" dirty="0"/>
          </a:p>
          <a:p>
            <a:pPr algn="ctr"/>
            <a:r>
              <a:rPr lang="en-US" sz="3600" i="1" dirty="0"/>
              <a:t>Alex Thiersch, CEO AmSpa</a:t>
            </a:r>
          </a:p>
          <a:p>
            <a:pPr algn="ctr"/>
            <a:r>
              <a:rPr lang="en-US" sz="3600" i="1" dirty="0"/>
              <a:t>Patrick O’Brien, Legal Counsel, AmSpa</a:t>
            </a:r>
          </a:p>
        </p:txBody>
      </p:sp>
      <p:pic>
        <p:nvPicPr>
          <p:cNvPr id="3" name="Picture 2">
            <a:extLst>
              <a:ext uri="{FF2B5EF4-FFF2-40B4-BE49-F238E27FC236}">
                <a16:creationId xmlns:a16="http://schemas.microsoft.com/office/drawing/2014/main" id="{6D57B131-3ABA-CD46-B491-770CBC8AA018}"/>
              </a:ext>
            </a:extLst>
          </p:cNvPr>
          <p:cNvPicPr>
            <a:picLocks noChangeAspect="1"/>
          </p:cNvPicPr>
          <p:nvPr/>
        </p:nvPicPr>
        <p:blipFill>
          <a:blip r:embed="rId2"/>
          <a:stretch>
            <a:fillRect/>
          </a:stretch>
        </p:blipFill>
        <p:spPr>
          <a:xfrm>
            <a:off x="3769851" y="5322532"/>
            <a:ext cx="4652297" cy="936501"/>
          </a:xfrm>
          <a:prstGeom prst="rect">
            <a:avLst/>
          </a:prstGeom>
        </p:spPr>
      </p:pic>
    </p:spTree>
    <p:extLst>
      <p:ext uri="{BB962C8B-B14F-4D97-AF65-F5344CB8AC3E}">
        <p14:creationId xmlns:p14="http://schemas.microsoft.com/office/powerpoint/2010/main" val="281358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457200"/>
            <a:ext cx="11506200" cy="4339650"/>
          </a:xfrm>
          <a:prstGeom prst="rect">
            <a:avLst/>
          </a:prstGeom>
          <a:noFill/>
        </p:spPr>
        <p:txBody>
          <a:bodyPr wrap="square" rtlCol="0">
            <a:spAutoFit/>
          </a:bodyPr>
          <a:lstStyle/>
          <a:p>
            <a:pPr algn="ctr"/>
            <a:r>
              <a:rPr lang="en-US" sz="6000" b="1" i="1" dirty="0"/>
              <a:t>How Much Can You Get?</a:t>
            </a:r>
          </a:p>
          <a:p>
            <a:pPr algn="ctr"/>
            <a:endParaRPr lang="en-US" sz="3600" b="1" i="1" dirty="0"/>
          </a:p>
          <a:p>
            <a:pPr algn="ctr"/>
            <a:r>
              <a:rPr lang="en-US" sz="3600" i="1" dirty="0"/>
              <a:t>2.5 times your average monthly </a:t>
            </a:r>
          </a:p>
          <a:p>
            <a:pPr algn="ctr"/>
            <a:r>
              <a:rPr lang="en-US" sz="3600" i="1" dirty="0"/>
              <a:t>payroll costs for the last year</a:t>
            </a:r>
          </a:p>
          <a:p>
            <a:pPr algn="ctr"/>
            <a:endParaRPr lang="en-US" sz="3600" i="1" dirty="0"/>
          </a:p>
          <a:p>
            <a:pPr algn="ctr"/>
            <a:r>
              <a:rPr lang="en-US" sz="3600" i="1" dirty="0"/>
              <a:t>$10 million max</a:t>
            </a:r>
          </a:p>
          <a:p>
            <a:pPr algn="ctr"/>
            <a:endParaRPr lang="en-US" sz="3600" b="1" i="1" dirty="0"/>
          </a:p>
        </p:txBody>
      </p:sp>
    </p:spTree>
    <p:extLst>
      <p:ext uri="{BB962C8B-B14F-4D97-AF65-F5344CB8AC3E}">
        <p14:creationId xmlns:p14="http://schemas.microsoft.com/office/powerpoint/2010/main" val="85125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457200"/>
            <a:ext cx="11506200" cy="6001643"/>
          </a:xfrm>
          <a:prstGeom prst="rect">
            <a:avLst/>
          </a:prstGeom>
          <a:noFill/>
        </p:spPr>
        <p:txBody>
          <a:bodyPr wrap="square" rtlCol="0">
            <a:spAutoFit/>
          </a:bodyPr>
          <a:lstStyle/>
          <a:p>
            <a:pPr algn="ctr"/>
            <a:r>
              <a:rPr lang="en-US" sz="6000" b="1" i="1" dirty="0"/>
              <a:t>This is free money</a:t>
            </a:r>
          </a:p>
          <a:p>
            <a:pPr algn="ctr"/>
            <a:endParaRPr lang="en-US" sz="3600" b="1" i="1" dirty="0"/>
          </a:p>
          <a:p>
            <a:pPr algn="ctr"/>
            <a:r>
              <a:rPr lang="en-US" sz="3600" i="1" dirty="0"/>
              <a:t>100% of the loan is forgivable, provided…</a:t>
            </a:r>
          </a:p>
          <a:p>
            <a:pPr algn="ctr"/>
            <a:endParaRPr lang="en-US" sz="3600" i="1" dirty="0"/>
          </a:p>
          <a:p>
            <a:pPr marL="742950" indent="-742950">
              <a:buFont typeface="+mj-lt"/>
              <a:buAutoNum type="arabicPeriod"/>
            </a:pPr>
            <a:r>
              <a:rPr lang="en-US" sz="3600" i="1" dirty="0"/>
              <a:t>You use the money for authorized expenses,</a:t>
            </a:r>
          </a:p>
          <a:p>
            <a:pPr marL="742950" indent="-742950">
              <a:buFont typeface="+mj-lt"/>
              <a:buAutoNum type="arabicPeriod"/>
            </a:pPr>
            <a:endParaRPr lang="en-US" sz="3600" i="1" dirty="0"/>
          </a:p>
          <a:p>
            <a:pPr marL="742950" indent="-742950">
              <a:buFont typeface="+mj-lt"/>
              <a:buAutoNum type="arabicPeriod"/>
            </a:pPr>
            <a:r>
              <a:rPr lang="en-US" sz="3600" i="1" dirty="0"/>
              <a:t>You retain your employees,</a:t>
            </a:r>
          </a:p>
          <a:p>
            <a:pPr marL="742950" indent="-742950">
              <a:buFont typeface="+mj-lt"/>
              <a:buAutoNum type="arabicPeriod"/>
            </a:pPr>
            <a:endParaRPr lang="en-US" sz="3600" i="1" dirty="0"/>
          </a:p>
          <a:p>
            <a:pPr marL="742950" indent="-742950">
              <a:buFont typeface="+mj-lt"/>
              <a:buAutoNum type="arabicPeriod"/>
            </a:pPr>
            <a:r>
              <a:rPr lang="en-US" sz="3600" i="1" dirty="0"/>
              <a:t>You don’t reduce their pay by 25% or more.</a:t>
            </a:r>
          </a:p>
          <a:p>
            <a:pPr algn="ctr"/>
            <a:endParaRPr lang="en-US" sz="3600" b="1" i="1" dirty="0"/>
          </a:p>
        </p:txBody>
      </p:sp>
    </p:spTree>
    <p:extLst>
      <p:ext uri="{BB962C8B-B14F-4D97-AF65-F5344CB8AC3E}">
        <p14:creationId xmlns:p14="http://schemas.microsoft.com/office/powerpoint/2010/main" val="27435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linds(horizontal)">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blinds(horizontal)">
                                      <p:cBhvr>
                                        <p:cTn id="1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7660A49-7999-5440-A579-42FEEDAAC627}"/>
              </a:ext>
            </a:extLst>
          </p:cNvPr>
          <p:cNvPicPr>
            <a:picLocks noChangeAspect="1"/>
          </p:cNvPicPr>
          <p:nvPr/>
        </p:nvPicPr>
        <p:blipFill>
          <a:blip r:embed="rId2"/>
          <a:stretch>
            <a:fillRect/>
          </a:stretch>
        </p:blipFill>
        <p:spPr>
          <a:xfrm>
            <a:off x="449403" y="1295400"/>
            <a:ext cx="11293193" cy="4267200"/>
          </a:xfrm>
          <a:prstGeom prst="rect">
            <a:avLst/>
          </a:prstGeom>
        </p:spPr>
      </p:pic>
    </p:spTree>
    <p:extLst>
      <p:ext uri="{BB962C8B-B14F-4D97-AF65-F5344CB8AC3E}">
        <p14:creationId xmlns:p14="http://schemas.microsoft.com/office/powerpoint/2010/main" val="49095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CE0FCEB6-8025-C24F-AB81-46CDA804C10D}"/>
              </a:ext>
            </a:extLst>
          </p:cNvPr>
          <p:cNvPicPr>
            <a:picLocks noChangeAspect="1"/>
          </p:cNvPicPr>
          <p:nvPr/>
        </p:nvPicPr>
        <p:blipFill>
          <a:blip r:embed="rId2"/>
          <a:stretch>
            <a:fillRect/>
          </a:stretch>
        </p:blipFill>
        <p:spPr>
          <a:xfrm>
            <a:off x="1439885" y="-228600"/>
            <a:ext cx="8824890" cy="5166392"/>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D17FA6E-241D-994D-9924-DD4CAD5589D5}"/>
              </a:ext>
            </a:extLst>
          </p:cNvPr>
          <p:cNvPicPr>
            <a:picLocks noChangeAspect="1"/>
          </p:cNvPicPr>
          <p:nvPr/>
        </p:nvPicPr>
        <p:blipFill>
          <a:blip r:embed="rId3"/>
          <a:stretch>
            <a:fillRect/>
          </a:stretch>
        </p:blipFill>
        <p:spPr>
          <a:xfrm>
            <a:off x="1927225" y="4904967"/>
            <a:ext cx="7483475" cy="2119017"/>
          </a:xfrm>
          <a:prstGeom prst="rect">
            <a:avLst/>
          </a:prstGeom>
        </p:spPr>
      </p:pic>
    </p:spTree>
    <p:extLst>
      <p:ext uri="{BB962C8B-B14F-4D97-AF65-F5344CB8AC3E}">
        <p14:creationId xmlns:p14="http://schemas.microsoft.com/office/powerpoint/2010/main" val="8412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0FD2AD3-33A9-6448-844D-03D782794C72}"/>
              </a:ext>
            </a:extLst>
          </p:cNvPr>
          <p:cNvPicPr>
            <a:picLocks noChangeAspect="1"/>
          </p:cNvPicPr>
          <p:nvPr/>
        </p:nvPicPr>
        <p:blipFill>
          <a:blip r:embed="rId2"/>
          <a:stretch>
            <a:fillRect/>
          </a:stretch>
        </p:blipFill>
        <p:spPr>
          <a:xfrm>
            <a:off x="1524000" y="806734"/>
            <a:ext cx="9728200" cy="5244532"/>
          </a:xfrm>
          <a:prstGeom prst="rect">
            <a:avLst/>
          </a:prstGeom>
        </p:spPr>
      </p:pic>
    </p:spTree>
    <p:extLst>
      <p:ext uri="{BB962C8B-B14F-4D97-AF65-F5344CB8AC3E}">
        <p14:creationId xmlns:p14="http://schemas.microsoft.com/office/powerpoint/2010/main" val="268169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7660A49-7999-5440-A579-42FEEDAAC627}"/>
              </a:ext>
            </a:extLst>
          </p:cNvPr>
          <p:cNvPicPr>
            <a:picLocks noChangeAspect="1"/>
          </p:cNvPicPr>
          <p:nvPr/>
        </p:nvPicPr>
        <p:blipFill>
          <a:blip r:embed="rId2"/>
          <a:stretch>
            <a:fillRect/>
          </a:stretch>
        </p:blipFill>
        <p:spPr>
          <a:xfrm>
            <a:off x="3162300" y="0"/>
            <a:ext cx="5867400" cy="2217032"/>
          </a:xfrm>
          <a:prstGeom prst="rect">
            <a:avLst/>
          </a:prstGeom>
        </p:spPr>
      </p:pic>
      <p:sp>
        <p:nvSpPr>
          <p:cNvPr id="4" name="TextBox 3">
            <a:extLst>
              <a:ext uri="{FF2B5EF4-FFF2-40B4-BE49-F238E27FC236}">
                <a16:creationId xmlns:a16="http://schemas.microsoft.com/office/drawing/2014/main" id="{65B2219A-71C9-4043-8294-C8D3BE68F179}"/>
              </a:ext>
            </a:extLst>
          </p:cNvPr>
          <p:cNvSpPr txBox="1"/>
          <p:nvPr/>
        </p:nvSpPr>
        <p:spPr>
          <a:xfrm>
            <a:off x="1886243" y="2217032"/>
            <a:ext cx="10287000" cy="4585871"/>
          </a:xfrm>
          <a:prstGeom prst="rect">
            <a:avLst/>
          </a:prstGeom>
          <a:noFill/>
        </p:spPr>
        <p:txBody>
          <a:bodyPr wrap="square" rtlCol="0">
            <a:spAutoFit/>
          </a:bodyPr>
          <a:lstStyle/>
          <a:p>
            <a:pPr algn="ctr"/>
            <a:endParaRPr lang="en-US" sz="2800" i="1" dirty="0"/>
          </a:p>
          <a:p>
            <a:pPr marL="342900" indent="-342900">
              <a:buFont typeface="Arial" panose="020B0604020202020204" pitchFamily="34" charset="0"/>
              <a:buChar char="•"/>
            </a:pPr>
            <a:r>
              <a:rPr lang="en-US" sz="2800" i="1" dirty="0"/>
              <a:t>$1,000,000 in total annual payroll costs</a:t>
            </a:r>
          </a:p>
          <a:p>
            <a:pPr marL="342900" indent="-342900">
              <a:buFont typeface="Arial" panose="020B0604020202020204" pitchFamily="34" charset="0"/>
              <a:buChar char="•"/>
            </a:pPr>
            <a:r>
              <a:rPr lang="en-US" sz="2800" i="1" dirty="0"/>
              <a:t>Monthly Average is $83,333.33 ($1,000,000 / 12)</a:t>
            </a:r>
          </a:p>
          <a:p>
            <a:r>
              <a:rPr lang="en-US" sz="2800" i="1" dirty="0"/>
              <a:t>    But…</a:t>
            </a:r>
          </a:p>
          <a:p>
            <a:pPr marL="342900" indent="-342900">
              <a:buFont typeface="Arial" panose="020B0604020202020204" pitchFamily="34" charset="0"/>
              <a:buChar char="•"/>
            </a:pPr>
            <a:r>
              <a:rPr lang="en-US" sz="2800" i="1" dirty="0"/>
              <a:t>2 employees earn $150,000… </a:t>
            </a:r>
          </a:p>
          <a:p>
            <a:pPr marL="342900" indent="-342900">
              <a:buFont typeface="Arial" panose="020B0604020202020204" pitchFamily="34" charset="0"/>
              <a:buChar char="•"/>
            </a:pPr>
            <a:r>
              <a:rPr lang="en-US" sz="2800" i="1" dirty="0"/>
              <a:t>…so $100k total may not be included in Payroll Costs</a:t>
            </a:r>
          </a:p>
          <a:p>
            <a:pPr marL="342900" indent="-342900">
              <a:buFont typeface="Arial" panose="020B0604020202020204" pitchFamily="34" charset="0"/>
              <a:buChar char="•"/>
            </a:pPr>
            <a:r>
              <a:rPr lang="en-US" sz="2800" i="1" dirty="0"/>
              <a:t>Total adjusted annual Payroll Cost is $900,000</a:t>
            </a:r>
          </a:p>
          <a:p>
            <a:pPr marL="342900" indent="-342900">
              <a:buFont typeface="Arial" panose="020B0604020202020204" pitchFamily="34" charset="0"/>
              <a:buChar char="•"/>
            </a:pPr>
            <a:r>
              <a:rPr lang="en-US" sz="2800" i="1" dirty="0"/>
              <a:t>Monthly Average is $75,000 ($900,000 / 12)</a:t>
            </a:r>
          </a:p>
          <a:p>
            <a:pPr marL="342900" indent="-342900">
              <a:buFont typeface="Arial" panose="020B0604020202020204" pitchFamily="34" charset="0"/>
              <a:buChar char="•"/>
            </a:pPr>
            <a:r>
              <a:rPr lang="en-US" sz="2800" i="1" dirty="0"/>
              <a:t>Total Loan amount = </a:t>
            </a:r>
            <a:r>
              <a:rPr lang="en-US" sz="2800" b="1" i="1" dirty="0"/>
              <a:t>$187,500.00 </a:t>
            </a:r>
            <a:r>
              <a:rPr lang="en-US" sz="2800" i="1" dirty="0"/>
              <a:t>($75,000 x 2.5)</a:t>
            </a:r>
          </a:p>
          <a:p>
            <a:pPr algn="ctr"/>
            <a:endParaRPr lang="en-US" sz="2000" b="1" i="1" dirty="0"/>
          </a:p>
          <a:p>
            <a:pPr algn="ctr"/>
            <a:endParaRPr lang="en-US" sz="2000" b="1" i="1" dirty="0"/>
          </a:p>
        </p:txBody>
      </p:sp>
    </p:spTree>
    <p:extLst>
      <p:ext uri="{BB962C8B-B14F-4D97-AF65-F5344CB8AC3E}">
        <p14:creationId xmlns:p14="http://schemas.microsoft.com/office/powerpoint/2010/main" val="12983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blinds(horizontal)">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blinds(horizontal)">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342900" y="152400"/>
            <a:ext cx="11506200" cy="7201972"/>
          </a:xfrm>
          <a:prstGeom prst="rect">
            <a:avLst/>
          </a:prstGeom>
          <a:noFill/>
        </p:spPr>
        <p:txBody>
          <a:bodyPr wrap="square" rtlCol="0">
            <a:spAutoFit/>
          </a:bodyPr>
          <a:lstStyle/>
          <a:p>
            <a:pPr algn="ctr"/>
            <a:r>
              <a:rPr lang="en-US" sz="6000" b="1" i="1" dirty="0"/>
              <a:t>How Much Will Be Forgiven?</a:t>
            </a:r>
          </a:p>
          <a:p>
            <a:pPr algn="ctr"/>
            <a:endParaRPr lang="en-US" sz="3600" b="1" i="1" dirty="0"/>
          </a:p>
          <a:p>
            <a:pPr algn="ctr"/>
            <a:r>
              <a:rPr lang="en-US" sz="3200" b="1" i="1" dirty="0"/>
              <a:t>100% of the loan is forgivable, provided the amount borrowed is spent on the following expenses within 8 weeks following the loan:</a:t>
            </a:r>
            <a:r>
              <a:rPr lang="en-US" sz="3200" dirty="0"/>
              <a:t> </a:t>
            </a:r>
          </a:p>
          <a:p>
            <a:endParaRPr lang="en-US" dirty="0"/>
          </a:p>
          <a:p>
            <a:pPr marL="1200150" lvl="2" indent="-285750">
              <a:buFont typeface="Arial" panose="020B0604020202020204" pitchFamily="34" charset="0"/>
              <a:buChar char="•"/>
            </a:pPr>
            <a:r>
              <a:rPr lang="en-US" sz="2400" dirty="0"/>
              <a:t>Payroll costs, including benefits; </a:t>
            </a:r>
          </a:p>
          <a:p>
            <a:pPr marL="1200150" lvl="2" indent="-285750">
              <a:buFont typeface="Arial" panose="020B0604020202020204" pitchFamily="34" charset="0"/>
              <a:buChar char="•"/>
            </a:pPr>
            <a:r>
              <a:rPr lang="en-US" sz="2400" dirty="0"/>
              <a:t>Interest on mortgage obligations, incurred before February 15, 2020; </a:t>
            </a:r>
          </a:p>
          <a:p>
            <a:pPr marL="1200150" lvl="2" indent="-285750">
              <a:buFont typeface="Arial" panose="020B0604020202020204" pitchFamily="34" charset="0"/>
              <a:buChar char="•"/>
            </a:pPr>
            <a:r>
              <a:rPr lang="en-US" sz="2400" dirty="0"/>
              <a:t>Rent, under lease agreements in force before February 15, 2020; and </a:t>
            </a:r>
          </a:p>
          <a:p>
            <a:pPr marL="1200150" lvl="2" indent="-285750">
              <a:buFont typeface="Arial" panose="020B0604020202020204" pitchFamily="34" charset="0"/>
              <a:buChar char="•"/>
            </a:pPr>
            <a:r>
              <a:rPr lang="en-US" sz="2400" dirty="0"/>
              <a:t>Utilities, for which service began before February 15, 2020. </a:t>
            </a:r>
          </a:p>
          <a:p>
            <a:endParaRPr lang="en-US" sz="2400" dirty="0"/>
          </a:p>
          <a:p>
            <a:r>
              <a:rPr lang="en-US" sz="2400" dirty="0"/>
              <a:t>	But…</a:t>
            </a:r>
          </a:p>
          <a:p>
            <a:pPr marL="1200150" lvl="2" indent="-28575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75% should be towards payroll</a:t>
            </a:r>
          </a:p>
          <a:p>
            <a:pPr marL="1257300" lvl="2" indent="-342900">
              <a:buFont typeface="Arial" panose="020B0604020202020204" pitchFamily="34" charset="0"/>
              <a:buChar char="•"/>
            </a:pPr>
            <a:r>
              <a:rPr lang="en-US" sz="2400" dirty="0"/>
              <a:t>The loan forgiveness cannot exceed the principal. </a:t>
            </a:r>
          </a:p>
          <a:p>
            <a:pPr algn="ctr"/>
            <a:endParaRPr lang="en-US" sz="3600" b="1" i="1" dirty="0"/>
          </a:p>
        </p:txBody>
      </p:sp>
    </p:spTree>
    <p:extLst>
      <p:ext uri="{BB962C8B-B14F-4D97-AF65-F5344CB8AC3E}">
        <p14:creationId xmlns:p14="http://schemas.microsoft.com/office/powerpoint/2010/main" val="53491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blinds(horizontal)">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blinds(horizontal)">
                                      <p:cBhvr>
                                        <p:cTn id="37" dur="500"/>
                                        <p:tgtEl>
                                          <p:spTgt spid="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blinds(horizontal)">
                                      <p:cBhvr>
                                        <p:cTn id="4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514350" y="205770"/>
            <a:ext cx="11506200" cy="1569660"/>
          </a:xfrm>
          <a:prstGeom prst="rect">
            <a:avLst/>
          </a:prstGeom>
          <a:noFill/>
        </p:spPr>
        <p:txBody>
          <a:bodyPr wrap="square" rtlCol="0">
            <a:spAutoFit/>
          </a:bodyPr>
          <a:lstStyle/>
          <a:p>
            <a:pPr algn="ctr"/>
            <a:r>
              <a:rPr lang="en-US" sz="4800" b="1" i="1" dirty="0"/>
              <a:t>How can the forgiveness be reduced?</a:t>
            </a:r>
          </a:p>
          <a:p>
            <a:pPr algn="ctr"/>
            <a:endParaRPr lang="en-US" sz="4800" b="1" i="1" dirty="0"/>
          </a:p>
        </p:txBody>
      </p:sp>
      <p:sp>
        <p:nvSpPr>
          <p:cNvPr id="4" name="Rectangle 3">
            <a:extLst>
              <a:ext uri="{FF2B5EF4-FFF2-40B4-BE49-F238E27FC236}">
                <a16:creationId xmlns:a16="http://schemas.microsoft.com/office/drawing/2014/main" id="{6A4175F5-DD12-3049-BA9B-242881AD4248}"/>
              </a:ext>
            </a:extLst>
          </p:cNvPr>
          <p:cNvSpPr/>
          <p:nvPr/>
        </p:nvSpPr>
        <p:spPr>
          <a:xfrm>
            <a:off x="914400" y="990600"/>
            <a:ext cx="10706100" cy="4893647"/>
          </a:xfrm>
          <a:prstGeom prst="rect">
            <a:avLst/>
          </a:prstGeom>
        </p:spPr>
        <p:txBody>
          <a:bodyPr wrap="square">
            <a:spAutoFit/>
          </a:bodyPr>
          <a:lstStyle/>
          <a:p>
            <a:br>
              <a:rPr lang="en-US" sz="2400" dirty="0">
                <a:latin typeface="Symbol" pitchFamily="2" charset="2"/>
              </a:rPr>
            </a:br>
            <a:endParaRPr lang="en-US" sz="2400" dirty="0">
              <a:latin typeface="Symbol" pitchFamily="2" charset="2"/>
            </a:endParaRPr>
          </a:p>
          <a:p>
            <a:pPr marL="285750" indent="-285750">
              <a:buFont typeface="Arial" panose="020B0604020202020204" pitchFamily="34" charset="0"/>
              <a:buChar char="•"/>
            </a:pPr>
            <a:r>
              <a:rPr lang="en-US" sz="2400" b="1" i="1" dirty="0">
                <a:latin typeface="Times New Roman" panose="02020603050405020304" pitchFamily="18" charset="0"/>
              </a:rPr>
              <a:t>Number of Staff</a:t>
            </a:r>
            <a:r>
              <a:rPr lang="en-US" sz="2400" dirty="0">
                <a:latin typeface="Times New Roman" panose="02020603050405020304" pitchFamily="18" charset="0"/>
              </a:rPr>
              <a:t>:  Your loan forgiveness will be reduced if you decrease your full-time employee headcount. </a:t>
            </a:r>
          </a:p>
          <a:p>
            <a:pPr marL="285750" indent="-285750">
              <a:buFont typeface="Arial" panose="020B0604020202020204" pitchFamily="34" charset="0"/>
              <a:buChar char="•"/>
            </a:pPr>
            <a:endParaRPr lang="en-US" sz="2400" dirty="0">
              <a:latin typeface="Times New Roman" panose="02020603050405020304" pitchFamily="18" charset="0"/>
            </a:endParaRPr>
          </a:p>
          <a:p>
            <a:pPr marL="285750" indent="-285750">
              <a:buFont typeface="Arial" panose="020B0604020202020204" pitchFamily="34" charset="0"/>
              <a:buChar char="•"/>
            </a:pPr>
            <a:r>
              <a:rPr lang="en-US" sz="2400" b="1" i="1" dirty="0">
                <a:latin typeface="Times New Roman" panose="02020603050405020304" pitchFamily="18" charset="0"/>
              </a:rPr>
              <a:t>Level of Payroll</a:t>
            </a:r>
            <a:r>
              <a:rPr lang="en-US" sz="2400" dirty="0">
                <a:latin typeface="Times New Roman" panose="02020603050405020304" pitchFamily="18" charset="0"/>
              </a:rPr>
              <a:t>:  Your loan forgiveness will be reduced if you decrease salaries and wages by more than 25% for any employee that made less than $100,000 annualized in 2019. </a:t>
            </a:r>
          </a:p>
          <a:p>
            <a:pPr marL="285750" indent="-285750">
              <a:buFont typeface="Arial" panose="020B0604020202020204" pitchFamily="34" charset="0"/>
              <a:buChar char="•"/>
            </a:pPr>
            <a:endParaRPr lang="en-US" sz="2400" dirty="0">
              <a:latin typeface="Times New Roman" panose="02020603050405020304" pitchFamily="18" charset="0"/>
            </a:endParaRPr>
          </a:p>
          <a:p>
            <a:r>
              <a:rPr lang="en-US" sz="2400" dirty="0">
                <a:latin typeface="Times New Roman" panose="02020603050405020304" pitchFamily="18" charset="0"/>
              </a:rPr>
              <a:t>	But…</a:t>
            </a:r>
          </a:p>
          <a:p>
            <a:pPr marL="285750" indent="-285750">
              <a:buFont typeface="Arial" panose="020B0604020202020204" pitchFamily="34" charset="0"/>
              <a:buChar char="•"/>
            </a:pPr>
            <a:endParaRPr lang="en-US" sz="2400" dirty="0">
              <a:latin typeface="Times New Roman" panose="02020603050405020304" pitchFamily="18" charset="0"/>
            </a:endParaRPr>
          </a:p>
          <a:p>
            <a:pPr marL="285750" indent="-285750">
              <a:buFont typeface="Arial" panose="020B0604020202020204" pitchFamily="34" charset="0"/>
              <a:buChar char="•"/>
            </a:pPr>
            <a:r>
              <a:rPr lang="en-US" sz="2400" b="1" i="1" dirty="0">
                <a:latin typeface="Times New Roman" panose="02020603050405020304" pitchFamily="18" charset="0"/>
              </a:rPr>
              <a:t>Re-Hiring</a:t>
            </a:r>
            <a:r>
              <a:rPr lang="en-US" sz="2400" dirty="0">
                <a:latin typeface="Times New Roman" panose="02020603050405020304" pitchFamily="18" charset="0"/>
              </a:rPr>
              <a:t>:  You have until June 30, 2020 to restore your full-time employment and salary levels for any changes made between February 15, 2020 and April 26, 2020. </a:t>
            </a:r>
            <a:endParaRPr lang="en-US" sz="2400" dirty="0">
              <a:effectLst/>
              <a:latin typeface="Times New Roman" panose="02020603050405020304" pitchFamily="18" charset="0"/>
            </a:endParaRPr>
          </a:p>
        </p:txBody>
      </p:sp>
    </p:spTree>
    <p:extLst>
      <p:ext uri="{BB962C8B-B14F-4D97-AF65-F5344CB8AC3E}">
        <p14:creationId xmlns:p14="http://schemas.microsoft.com/office/powerpoint/2010/main" val="1910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49FD54E-4BC8-4A4F-B1DD-8EDFD0ECCA75}"/>
              </a:ext>
            </a:extLst>
          </p:cNvPr>
          <p:cNvPicPr>
            <a:picLocks noChangeAspect="1"/>
          </p:cNvPicPr>
          <p:nvPr/>
        </p:nvPicPr>
        <p:blipFill>
          <a:blip r:embed="rId2"/>
          <a:stretch>
            <a:fillRect/>
          </a:stretch>
        </p:blipFill>
        <p:spPr>
          <a:xfrm>
            <a:off x="0" y="144345"/>
            <a:ext cx="12192000" cy="6569310"/>
          </a:xfrm>
          <a:prstGeom prst="rect">
            <a:avLst/>
          </a:prstGeom>
        </p:spPr>
      </p:pic>
    </p:spTree>
    <p:extLst>
      <p:ext uri="{BB962C8B-B14F-4D97-AF65-F5344CB8AC3E}">
        <p14:creationId xmlns:p14="http://schemas.microsoft.com/office/powerpoint/2010/main" val="157447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342900" y="152400"/>
            <a:ext cx="11506200" cy="6186309"/>
          </a:xfrm>
          <a:prstGeom prst="rect">
            <a:avLst/>
          </a:prstGeom>
          <a:noFill/>
        </p:spPr>
        <p:txBody>
          <a:bodyPr wrap="square" rtlCol="0">
            <a:spAutoFit/>
          </a:bodyPr>
          <a:lstStyle/>
          <a:p>
            <a:pPr algn="ctr"/>
            <a:r>
              <a:rPr lang="en-US" sz="6000" b="1" i="1" dirty="0"/>
              <a:t>Terms and Conditions…</a:t>
            </a:r>
          </a:p>
          <a:p>
            <a:pPr algn="ctr"/>
            <a:endParaRPr lang="en-US" sz="3600" b="1" i="1" dirty="0"/>
          </a:p>
          <a:p>
            <a:pPr marL="1200150" lvl="2" indent="-285750">
              <a:buFont typeface="Arial" panose="020B0604020202020204" pitchFamily="34" charset="0"/>
              <a:buChar char="•"/>
            </a:pPr>
            <a:r>
              <a:rPr lang="en-US" sz="2400" b="1" dirty="0"/>
              <a:t>What is my interest rate? </a:t>
            </a:r>
            <a:r>
              <a:rPr lang="en-US" sz="2400" dirty="0"/>
              <a:t>0.50% fixed rate. </a:t>
            </a:r>
          </a:p>
          <a:p>
            <a:pPr marL="1200150" lvl="2" indent="-285750">
              <a:buFont typeface="Arial" panose="020B0604020202020204" pitchFamily="34" charset="0"/>
              <a:buChar char="•"/>
            </a:pPr>
            <a:r>
              <a:rPr lang="en-US" sz="2400" b="1" dirty="0"/>
              <a:t>When do I need to start paying interest on my loan? </a:t>
            </a:r>
            <a:r>
              <a:rPr lang="en-US" sz="2400" dirty="0"/>
              <a:t>All payments are deferred for 6 months; however, interest will continue to accrue over this period. </a:t>
            </a:r>
          </a:p>
          <a:p>
            <a:pPr marL="1200150" lvl="2" indent="-285750">
              <a:buFont typeface="Arial" panose="020B0604020202020204" pitchFamily="34" charset="0"/>
              <a:buChar char="•"/>
            </a:pPr>
            <a:r>
              <a:rPr lang="en-US" sz="2400" b="1" dirty="0"/>
              <a:t>When is my loan due? </a:t>
            </a:r>
            <a:r>
              <a:rPr lang="en-US" sz="2400" dirty="0"/>
              <a:t>In 2 years. </a:t>
            </a:r>
          </a:p>
          <a:p>
            <a:pPr marL="1200150" lvl="2" indent="-285750">
              <a:buFont typeface="Arial" panose="020B0604020202020204" pitchFamily="34" charset="0"/>
              <a:buChar char="•"/>
            </a:pPr>
            <a:r>
              <a:rPr lang="en-US" sz="2400" b="1" dirty="0"/>
              <a:t>Can I pay my loan earlier than 2 years? </a:t>
            </a:r>
            <a:r>
              <a:rPr lang="en-US" sz="2400" dirty="0"/>
              <a:t>Yes. There are no prepayment penalties or fees. </a:t>
            </a:r>
          </a:p>
          <a:p>
            <a:pPr marL="1200150" lvl="2" indent="-285750">
              <a:buFont typeface="Arial" panose="020B0604020202020204" pitchFamily="34" charset="0"/>
              <a:buChar char="•"/>
            </a:pPr>
            <a:r>
              <a:rPr lang="en-US" sz="2400" b="1" dirty="0"/>
              <a:t>Do I need to pledge any collateral for these loans? </a:t>
            </a:r>
            <a:r>
              <a:rPr lang="en-US" sz="2400" dirty="0"/>
              <a:t>No. No collateral is required. </a:t>
            </a:r>
          </a:p>
          <a:p>
            <a:pPr marL="1200150" lvl="2" indent="-285750">
              <a:buFont typeface="Arial" panose="020B0604020202020204" pitchFamily="34" charset="0"/>
              <a:buChar char="•"/>
            </a:pPr>
            <a:r>
              <a:rPr lang="en-US" sz="2400" b="1" dirty="0"/>
              <a:t>Do I need to personally guarantee this loan? </a:t>
            </a:r>
            <a:r>
              <a:rPr lang="en-US" sz="2400" dirty="0"/>
              <a:t>No. There is no personal guarantee requirement. </a:t>
            </a:r>
            <a:endParaRPr lang="en-US" dirty="0"/>
          </a:p>
          <a:p>
            <a:pPr algn="ctr"/>
            <a:endParaRPr lang="en-US" sz="3600" b="1" i="1" dirty="0"/>
          </a:p>
        </p:txBody>
      </p:sp>
    </p:spTree>
    <p:extLst>
      <p:ext uri="{BB962C8B-B14F-4D97-AF65-F5344CB8AC3E}">
        <p14:creationId xmlns:p14="http://schemas.microsoft.com/office/powerpoint/2010/main" val="266002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152400"/>
            <a:ext cx="11506200" cy="5709255"/>
          </a:xfrm>
          <a:prstGeom prst="rect">
            <a:avLst/>
          </a:prstGeom>
          <a:noFill/>
        </p:spPr>
        <p:txBody>
          <a:bodyPr wrap="square" rtlCol="0">
            <a:spAutoFit/>
          </a:bodyPr>
          <a:lstStyle/>
          <a:p>
            <a:pPr algn="ctr"/>
            <a:endParaRPr lang="en-US" sz="1050" i="1" dirty="0"/>
          </a:p>
          <a:p>
            <a:pPr algn="ctr"/>
            <a:endParaRPr lang="en-US" sz="1050" i="1" dirty="0"/>
          </a:p>
          <a:p>
            <a:pPr algn="ctr"/>
            <a:endParaRPr lang="en-US" sz="4400" i="1" dirty="0"/>
          </a:p>
          <a:p>
            <a:pPr algn="ctr"/>
            <a:r>
              <a:rPr lang="en-US" sz="4400" i="1" dirty="0"/>
              <a:t>Key Dates:  </a:t>
            </a:r>
            <a:r>
              <a:rPr lang="en-US" sz="4400" b="1" i="1" dirty="0"/>
              <a:t>April 3, 2020 </a:t>
            </a:r>
            <a:r>
              <a:rPr lang="en-US" sz="4400" i="1" dirty="0"/>
              <a:t>(this Friday)</a:t>
            </a:r>
          </a:p>
          <a:p>
            <a:pPr algn="ctr"/>
            <a:r>
              <a:rPr lang="en-US" sz="4400" i="1" dirty="0"/>
              <a:t>Small business applications may be submitted through existing SBA lenders</a:t>
            </a:r>
          </a:p>
          <a:p>
            <a:pPr algn="ctr"/>
            <a:endParaRPr lang="en-US" sz="4400" i="1" dirty="0"/>
          </a:p>
          <a:p>
            <a:pPr algn="ctr"/>
            <a:r>
              <a:rPr lang="en-US" sz="4400" b="1" i="1" dirty="0"/>
              <a:t>April 10, 2020 </a:t>
            </a:r>
            <a:r>
              <a:rPr lang="en-US" sz="4400" i="1" dirty="0"/>
              <a:t>– independent contractors and self-employed individuals may apply</a:t>
            </a:r>
          </a:p>
          <a:p>
            <a:pPr algn="ctr"/>
            <a:endParaRPr lang="en-US" sz="3600" i="1" dirty="0"/>
          </a:p>
        </p:txBody>
      </p:sp>
    </p:spTree>
    <p:extLst>
      <p:ext uri="{BB962C8B-B14F-4D97-AF65-F5344CB8AC3E}">
        <p14:creationId xmlns:p14="http://schemas.microsoft.com/office/powerpoint/2010/main" val="218016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linds(horizontal)">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342900" y="152400"/>
            <a:ext cx="11506200" cy="6278642"/>
          </a:xfrm>
          <a:prstGeom prst="rect">
            <a:avLst/>
          </a:prstGeom>
          <a:noFill/>
        </p:spPr>
        <p:txBody>
          <a:bodyPr wrap="square" rtlCol="0">
            <a:spAutoFit/>
          </a:bodyPr>
          <a:lstStyle/>
          <a:p>
            <a:pPr algn="ctr"/>
            <a:r>
              <a:rPr lang="en-US" sz="6000" b="1" i="1" dirty="0"/>
              <a:t>Other Options…</a:t>
            </a:r>
          </a:p>
          <a:p>
            <a:pPr algn="ctr"/>
            <a:endParaRPr lang="en-US" sz="3600" b="1" i="1" dirty="0"/>
          </a:p>
          <a:p>
            <a:r>
              <a:rPr lang="en-US" b="1" u="sng" dirty="0"/>
              <a:t>50% Employee Retention Tax Credit:</a:t>
            </a:r>
            <a:r>
              <a:rPr lang="en-US" b="1" dirty="0"/>
              <a:t> </a:t>
            </a:r>
            <a:r>
              <a:rPr lang="en-US" dirty="0"/>
              <a:t>This program allows employers (regardless of size) uniquely affected by COVID-19 to claim a refundable tax credit against the employer portion of payroll tax equal to 50% of certain wages paid to an employee between </a:t>
            </a:r>
            <a:r>
              <a:rPr lang="en-US" b="1" dirty="0"/>
              <a:t>March 13, 2020 through the end of the year.</a:t>
            </a:r>
            <a:endParaRPr lang="en-US" dirty="0"/>
          </a:p>
          <a:p>
            <a:endParaRPr lang="en-US" dirty="0"/>
          </a:p>
          <a:p>
            <a:r>
              <a:rPr lang="en-US" b="1" u="sng" dirty="0"/>
              <a:t>Social Security Tax Deferral:</a:t>
            </a:r>
            <a:r>
              <a:rPr lang="en-US" dirty="0"/>
              <a:t> Another provision that is available to employers of all sizes is the ability to defer the payment of the employer portion of Social Security taxes (6.2% of wages) for the remainder of 2020. Fifty percent of those deferred taxes would have to be repaid by the end of 2021, with the remainder due by the end of 2022. </a:t>
            </a:r>
          </a:p>
          <a:p>
            <a:endParaRPr lang="en-US" dirty="0"/>
          </a:p>
          <a:p>
            <a:r>
              <a:rPr lang="en-US" b="1" u="sng" dirty="0"/>
              <a:t>Economic Injury Disaster Loans (“EIDL”) (7(b))</a:t>
            </a:r>
            <a:r>
              <a:rPr lang="en-US" dirty="0"/>
              <a:t>:  The SBA will work directly with state Governors to provide targeted, low-interest loans to small businesses and nonprofits that have been severely impacted by the</a:t>
            </a:r>
          </a:p>
          <a:p>
            <a:r>
              <a:rPr lang="en-US" dirty="0"/>
              <a:t>Coronavirus (COVID-19). The SBA’s Economic Injury Disaster Loan program provides small businesses with working capital loans of up to $2 million that can provide vital economic support to small businesses to help overcome the temporary loss of revenue they are experiencing.</a:t>
            </a:r>
          </a:p>
          <a:p>
            <a:endParaRPr lang="en-US" dirty="0"/>
          </a:p>
          <a:p>
            <a:pPr algn="ctr"/>
            <a:endParaRPr lang="en-US" sz="3600" b="1" i="1" dirty="0"/>
          </a:p>
        </p:txBody>
      </p:sp>
    </p:spTree>
    <p:extLst>
      <p:ext uri="{BB962C8B-B14F-4D97-AF65-F5344CB8AC3E}">
        <p14:creationId xmlns:p14="http://schemas.microsoft.com/office/powerpoint/2010/main" val="159477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457200" y="533400"/>
            <a:ext cx="11506200" cy="544764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0" b="1" i="1" u="none" strike="noStrike" kern="1200" cap="none" spc="0" normalizeH="0" baseline="0" noProof="0" dirty="0">
                <a:ln>
                  <a:noFill/>
                </a:ln>
                <a:solidFill>
                  <a:prstClr val="black"/>
                </a:solidFill>
                <a:effectLst/>
                <a:uLnTx/>
                <a:uFillTx/>
                <a:latin typeface="Arial" charset="0"/>
                <a:ea typeface="ヒラギノ角ゴ Pro W3" charset="0"/>
              </a:rPr>
              <a:t>Some Considerations</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black"/>
              </a:solidFill>
              <a:effectLst/>
              <a:uLnTx/>
              <a:uFillTx/>
              <a:latin typeface="Arial" charset="0"/>
              <a:ea typeface="ヒラギノ角ゴ Pro W3"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charset="0"/>
                <a:ea typeface="ヒラギノ角ゴ Pro W3" charset="0"/>
              </a:rPr>
              <a:t>Families First Coronavirus Response Act:</a:t>
            </a:r>
            <a:r>
              <a:rPr kumimoji="0" lang="en-US" sz="1800" b="1" i="0" u="none" strike="noStrike" kern="1200" cap="none" spc="0" normalizeH="0" baseline="0" noProof="0" dirty="0">
                <a:ln>
                  <a:noFill/>
                </a:ln>
                <a:solidFill>
                  <a:prstClr val="black"/>
                </a:solidFill>
                <a:effectLst/>
                <a:uLnTx/>
                <a:uFillTx/>
                <a:latin typeface="Arial" charset="0"/>
                <a:ea typeface="ヒラギノ角ゴ Pro W3" charset="0"/>
              </a:rPr>
              <a:t> </a:t>
            </a:r>
            <a:r>
              <a:rPr kumimoji="0" lang="en-US" sz="1800" b="0" i="0" u="none" strike="noStrike" kern="1200" cap="none" spc="0" normalizeH="0" baseline="0" noProof="0" dirty="0">
                <a:ln>
                  <a:noFill/>
                </a:ln>
                <a:solidFill>
                  <a:prstClr val="black"/>
                </a:solidFill>
                <a:effectLst/>
                <a:uLnTx/>
                <a:uFillTx/>
                <a:latin typeface="Arial" charset="0"/>
                <a:ea typeface="ヒラギノ角ゴ Pro W3" charset="0"/>
              </a:rPr>
              <a:t>This Law created paid sick leave and paid family leave benefits for employees effected by COVID-19. These are effective April 1 to Dec 31 and paid by the employer</a:t>
            </a:r>
            <a:r>
              <a:rPr kumimoji="0" lang="en-US" sz="1800" b="1" i="0" u="none" strike="noStrike" kern="1200" cap="none" spc="0" normalizeH="0" baseline="0" noProof="0" dirty="0">
                <a:ln>
                  <a:noFill/>
                </a:ln>
                <a:solidFill>
                  <a:prstClr val="black"/>
                </a:solidFill>
                <a:effectLst/>
                <a:uLnTx/>
                <a:uFillTx/>
                <a:latin typeface="Arial" charset="0"/>
                <a:ea typeface="ヒラギノ角ゴ Pro W3" charset="0"/>
              </a:rPr>
              <a:t>. </a:t>
            </a:r>
            <a:r>
              <a:rPr kumimoji="0" lang="en-US" sz="1800" b="0" i="0" u="none" strike="noStrike" kern="1200" cap="none" spc="0" normalizeH="0" baseline="0" noProof="0" dirty="0">
                <a:ln>
                  <a:noFill/>
                </a:ln>
                <a:solidFill>
                  <a:prstClr val="black"/>
                </a:solidFill>
                <a:effectLst/>
                <a:uLnTx/>
                <a:uFillTx/>
                <a:latin typeface="Arial" charset="0"/>
                <a:ea typeface="ヒラギノ角ゴ Pro W3" charset="0"/>
              </a:rPr>
              <a:t>In some instances the employer may be reimbursed for some of these payments.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ヒラギノ角ゴ Pro W3"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charset="0"/>
                <a:ea typeface="ヒラギノ角ゴ Pro W3" charset="0"/>
              </a:rPr>
              <a:t>Expanded </a:t>
            </a:r>
            <a:r>
              <a:rPr kumimoji="0" lang="en-US" sz="1800" b="1" i="0" u="sng" strike="noStrike" kern="1200" cap="none" spc="0" normalizeH="0" baseline="0" noProof="0" dirty="0" err="1">
                <a:ln>
                  <a:noFill/>
                </a:ln>
                <a:solidFill>
                  <a:prstClr val="black"/>
                </a:solidFill>
                <a:effectLst/>
                <a:uLnTx/>
                <a:uFillTx/>
                <a:latin typeface="Arial" charset="0"/>
                <a:ea typeface="ヒラギノ角ゴ Pro W3" charset="0"/>
              </a:rPr>
              <a:t>Unemployement</a:t>
            </a:r>
            <a:r>
              <a:rPr kumimoji="0" lang="en-US" sz="1800" b="1" i="0" u="sng" strike="noStrike" kern="1200" cap="none" spc="0" normalizeH="0" baseline="0" noProof="0" dirty="0">
                <a:ln>
                  <a:noFill/>
                </a:ln>
                <a:solidFill>
                  <a:prstClr val="black"/>
                </a:solidFill>
                <a:effectLst/>
                <a:uLnTx/>
                <a:uFillTx/>
                <a:latin typeface="Arial" charset="0"/>
                <a:ea typeface="ヒラギノ角ゴ Pro W3" charset="0"/>
              </a:rPr>
              <a:t> Benefits:</a:t>
            </a:r>
            <a:r>
              <a:rPr kumimoji="0" lang="en-US" sz="1800" b="0" i="0" u="none" strike="noStrike" kern="1200" cap="none" spc="0" normalizeH="0" baseline="0" noProof="0" dirty="0">
                <a:ln>
                  <a:noFill/>
                </a:ln>
                <a:solidFill>
                  <a:prstClr val="black"/>
                </a:solidFill>
                <a:effectLst/>
                <a:uLnTx/>
                <a:uFillTx/>
                <a:latin typeface="Arial" charset="0"/>
                <a:ea typeface="ヒラギノ角ゴ Pro W3" charset="0"/>
              </a:rPr>
              <a:t> The CARES Act expands unemployment compensation benefits both in who can apply and for how long they may receive them.  Additionally the CARES act provides $600 per week extra (to July 31</a:t>
            </a:r>
            <a:r>
              <a:rPr kumimoji="0" lang="en-US" sz="1800" b="0" i="0" u="none" strike="noStrike" kern="1200" cap="none" spc="0" normalizeH="0" baseline="30000" noProof="0" dirty="0">
                <a:ln>
                  <a:noFill/>
                </a:ln>
                <a:solidFill>
                  <a:prstClr val="black"/>
                </a:solidFill>
                <a:effectLst/>
                <a:uLnTx/>
                <a:uFillTx/>
                <a:latin typeface="Arial" charset="0"/>
                <a:ea typeface="ヒラギノ角ゴ Pro W3" charset="0"/>
              </a:rPr>
              <a:t>st</a:t>
            </a:r>
            <a:r>
              <a:rPr kumimoji="0" lang="en-US" sz="1800" b="0" i="0" u="none" strike="noStrike" kern="1200" cap="none" spc="0" normalizeH="0" baseline="0" noProof="0" dirty="0">
                <a:ln>
                  <a:noFill/>
                </a:ln>
                <a:solidFill>
                  <a:prstClr val="black"/>
                </a:solidFill>
                <a:effectLst/>
                <a:uLnTx/>
                <a:uFillTx/>
                <a:latin typeface="Arial" charset="0"/>
                <a:ea typeface="ヒラギノ角ゴ Pro W3" charset="0"/>
              </a:rPr>
              <a:t>) for those on unemployment.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ヒラギノ角ゴ Pro W3"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charset="0"/>
                <a:ea typeface="ヒラギノ角ゴ Pro W3" charset="0"/>
              </a:rPr>
              <a:t>$10k emergency grant for EIDL</a:t>
            </a:r>
            <a:r>
              <a:rPr kumimoji="0" lang="en-US" sz="1800" b="0" i="0" u="none" strike="noStrike" kern="1200" cap="none" spc="0" normalizeH="0" baseline="0" noProof="0" dirty="0">
                <a:ln>
                  <a:noFill/>
                </a:ln>
                <a:solidFill>
                  <a:prstClr val="black"/>
                </a:solidFill>
                <a:effectLst/>
                <a:uLnTx/>
                <a:uFillTx/>
                <a:latin typeface="Arial" charset="0"/>
                <a:ea typeface="ヒラギノ角ゴ Pro W3" charset="0"/>
              </a:rPr>
              <a:t>:  Those applying for an SBA Economic Injury Disaster Loan can request an advance grant of up to $10k. This money does not need to be repaid whether or not the loan is made.  These loans can be refinanced into the PPP loan but the $10k reduces the forgivable amount.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ヒラギノ角ゴ Pro W3"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3600" b="1" i="1" u="none" strike="noStrike" kern="1200" cap="none" spc="0" normalizeH="0" baseline="0" noProof="0" dirty="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199747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1085850" y="-152400"/>
            <a:ext cx="10020300" cy="8032968"/>
          </a:xfrm>
          <a:prstGeom prst="rect">
            <a:avLst/>
          </a:prstGeom>
          <a:noFill/>
        </p:spPr>
        <p:txBody>
          <a:bodyPr wrap="square" rtlCol="0">
            <a:spAutoFit/>
          </a:bodyPr>
          <a:lstStyle/>
          <a:p>
            <a:pPr algn="ctr"/>
            <a:endParaRPr lang="en-US" sz="1200" b="1" i="1" dirty="0"/>
          </a:p>
          <a:p>
            <a:pPr algn="ctr"/>
            <a:r>
              <a:rPr lang="en-US" sz="3600" b="1" i="1" dirty="0"/>
              <a:t>Restrictions…</a:t>
            </a:r>
          </a:p>
          <a:p>
            <a:pPr algn="ctr"/>
            <a:endParaRPr lang="en-US" sz="1200" b="1" i="1" dirty="0"/>
          </a:p>
          <a:p>
            <a:pPr marL="285750" indent="-285750">
              <a:buFont typeface="Arial" panose="020B0604020202020204" pitchFamily="34" charset="0"/>
              <a:buChar char="•"/>
            </a:pPr>
            <a:r>
              <a:rPr lang="en-US" sz="2400" dirty="0"/>
              <a:t>If you obtain one of the new SBA loans, you are not eligible for the 50% employee retention tax credit.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have a new SBA loan forgiven, you cannot take advantage of the Social Security tax deferral.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claim the 50% employee retention credit, you will no longer be eligible for an SBA loan.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 take advantage of the Social Security tax deferral, you will no longer be eligible to have your SBA loan forgiven.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you’ve already applied for or received SBA EIDL loans, you can refinance the EIDL into the PPP for loan forgiveness purposes. While you can apply for both, you CANNOT take out an EIDL and a </a:t>
            </a:r>
            <a:r>
              <a:rPr lang="en-US" sz="2400" dirty="0">
                <a:hlinkClick r:id="rId2">
                  <a:extLst>
                    <a:ext uri="{A12FA001-AC4F-418D-AE19-62706E023703}">
                      <ahyp:hlinkClr xmlns:ahyp="http://schemas.microsoft.com/office/drawing/2018/hyperlinkcolor" val="tx"/>
                    </a:ext>
                  </a:extLst>
                </a:hlinkClick>
              </a:rPr>
              <a:t>PPP loan</a:t>
            </a:r>
            <a:r>
              <a:rPr lang="en-US" sz="2400" dirty="0"/>
              <a:t> at the same time and for the same purposes.</a:t>
            </a:r>
          </a:p>
          <a:p>
            <a:br>
              <a:rPr lang="en-US" dirty="0"/>
            </a:br>
            <a:endParaRPr lang="en-US" dirty="0"/>
          </a:p>
          <a:p>
            <a:pPr algn="ctr"/>
            <a:endParaRPr lang="en-US" sz="3600" b="1" i="1" dirty="0"/>
          </a:p>
        </p:txBody>
      </p:sp>
    </p:spTree>
    <p:extLst>
      <p:ext uri="{BB962C8B-B14F-4D97-AF65-F5344CB8AC3E}">
        <p14:creationId xmlns:p14="http://schemas.microsoft.com/office/powerpoint/2010/main" val="27559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linds(horizont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blinds(horizontal)">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blinds(horizontal)">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Effect transition="in" filter="blinds(horizontal)">
                                      <p:cBhvr>
                                        <p:cTn id="2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B99588-4648-834D-BA73-CAFD64DC1551}"/>
              </a:ext>
            </a:extLst>
          </p:cNvPr>
          <p:cNvSpPr txBox="1"/>
          <p:nvPr/>
        </p:nvSpPr>
        <p:spPr>
          <a:xfrm>
            <a:off x="1352550" y="105013"/>
            <a:ext cx="9486900" cy="6647974"/>
          </a:xfrm>
          <a:prstGeom prst="rect">
            <a:avLst/>
          </a:prstGeom>
          <a:noFill/>
        </p:spPr>
        <p:txBody>
          <a:bodyPr wrap="square" rtlCol="0">
            <a:spAutoFit/>
          </a:bodyPr>
          <a:lstStyle/>
          <a:p>
            <a:pPr algn="ctr"/>
            <a:r>
              <a:rPr lang="en-US" sz="6000" b="1" i="1" dirty="0"/>
              <a:t>Things to do NOW…</a:t>
            </a:r>
          </a:p>
          <a:p>
            <a:pPr algn="ctr"/>
            <a:endParaRPr lang="en-US" sz="3600" b="1" i="1" dirty="0"/>
          </a:p>
          <a:p>
            <a:r>
              <a:rPr lang="en-US" sz="2400" b="1" dirty="0"/>
              <a:t>1.  Gather the following:  </a:t>
            </a:r>
          </a:p>
          <a:p>
            <a:pPr marL="742950" lvl="1" indent="-285750">
              <a:buFont typeface="Arial" panose="020B0604020202020204" pitchFamily="34" charset="0"/>
              <a:buChar char="•"/>
            </a:pPr>
            <a:r>
              <a:rPr lang="en-US" dirty="0"/>
              <a:t>Payroll tax returns for the four quarters of 2019, ending on 12/31/19, and payroll tax records for January and February 2020 showing evidence of deposits;</a:t>
            </a:r>
          </a:p>
          <a:p>
            <a:pPr marL="742950" lvl="1" indent="-285750">
              <a:buFont typeface="Arial" panose="020B0604020202020204" pitchFamily="34" charset="0"/>
              <a:buChar char="•"/>
            </a:pPr>
            <a:r>
              <a:rPr lang="en-US" dirty="0"/>
              <a:t>12 months of balance sheets and operating statements starting in March 2019 and ending in February 2020;</a:t>
            </a:r>
          </a:p>
          <a:p>
            <a:pPr marL="742950" lvl="1" indent="-285750">
              <a:buFont typeface="Arial" panose="020B0604020202020204" pitchFamily="34" charset="0"/>
              <a:buChar char="•"/>
            </a:pPr>
            <a:r>
              <a:rPr lang="en-US" dirty="0"/>
              <a:t>Most recent filed business tax return (2018 or 2019); and</a:t>
            </a:r>
          </a:p>
          <a:p>
            <a:pPr marL="742950" lvl="1" indent="-285750">
              <a:buFont typeface="Arial" panose="020B0604020202020204" pitchFamily="34" charset="0"/>
              <a:buChar char="•"/>
            </a:pPr>
            <a:r>
              <a:rPr lang="en-US" dirty="0"/>
              <a:t>12-month summary of operating expenses.</a:t>
            </a:r>
          </a:p>
          <a:p>
            <a:endParaRPr lang="en-US" dirty="0"/>
          </a:p>
          <a:p>
            <a:endParaRPr lang="en-US" b="1" dirty="0"/>
          </a:p>
          <a:p>
            <a:r>
              <a:rPr lang="en-US" sz="2400" b="1" dirty="0"/>
              <a:t>2.  Download and fill out the application:</a:t>
            </a:r>
          </a:p>
          <a:p>
            <a:r>
              <a:rPr lang="en-US" b="1" dirty="0"/>
              <a:t> </a:t>
            </a:r>
            <a:r>
              <a:rPr lang="en-US" dirty="0">
                <a:hlinkClick r:id="rId2"/>
              </a:rPr>
              <a:t>https://home.treasury.gov/system/files/136/Paycheck-Protection-Program-Application-3-30-2020-v3.pdf</a:t>
            </a:r>
            <a:endParaRPr lang="en-US" dirty="0"/>
          </a:p>
          <a:p>
            <a:endParaRPr lang="en-US" dirty="0"/>
          </a:p>
          <a:p>
            <a:endParaRPr lang="en-US" sz="2400" b="1" dirty="0"/>
          </a:p>
          <a:p>
            <a:r>
              <a:rPr lang="en-US" sz="2400" b="1" dirty="0"/>
              <a:t>3.  Contact your banker</a:t>
            </a:r>
          </a:p>
          <a:p>
            <a:pPr algn="ctr"/>
            <a:endParaRPr lang="en-US" sz="3600" b="1" i="1" dirty="0"/>
          </a:p>
        </p:txBody>
      </p:sp>
    </p:spTree>
    <p:extLst>
      <p:ext uri="{BB962C8B-B14F-4D97-AF65-F5344CB8AC3E}">
        <p14:creationId xmlns:p14="http://schemas.microsoft.com/office/powerpoint/2010/main" val="301922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1BD4CF7-C9E1-8F4E-974E-46AAC31EDC29}"/>
              </a:ext>
            </a:extLst>
          </p:cNvPr>
          <p:cNvPicPr>
            <a:picLocks noChangeAspect="1"/>
          </p:cNvPicPr>
          <p:nvPr/>
        </p:nvPicPr>
        <p:blipFill>
          <a:blip r:embed="rId2"/>
          <a:stretch>
            <a:fillRect/>
          </a:stretch>
        </p:blipFill>
        <p:spPr>
          <a:xfrm>
            <a:off x="152400" y="788451"/>
            <a:ext cx="5670666" cy="6034913"/>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5AB2EBE4-727D-6E45-BEC7-FE365EF4D9C2}"/>
              </a:ext>
            </a:extLst>
          </p:cNvPr>
          <p:cNvPicPr>
            <a:picLocks noChangeAspect="1"/>
          </p:cNvPicPr>
          <p:nvPr/>
        </p:nvPicPr>
        <p:blipFill>
          <a:blip r:embed="rId3"/>
          <a:stretch>
            <a:fillRect/>
          </a:stretch>
        </p:blipFill>
        <p:spPr>
          <a:xfrm>
            <a:off x="6629400" y="810045"/>
            <a:ext cx="4800598" cy="5991723"/>
          </a:xfrm>
          <a:prstGeom prst="rect">
            <a:avLst/>
          </a:prstGeom>
        </p:spPr>
      </p:pic>
      <p:sp>
        <p:nvSpPr>
          <p:cNvPr id="4" name="Rectangle 3">
            <a:extLst>
              <a:ext uri="{FF2B5EF4-FFF2-40B4-BE49-F238E27FC236}">
                <a16:creationId xmlns:a16="http://schemas.microsoft.com/office/drawing/2014/main" id="{24E67A4B-7E3F-9F4D-B6D5-39A1CD7A487E}"/>
              </a:ext>
            </a:extLst>
          </p:cNvPr>
          <p:cNvSpPr/>
          <p:nvPr/>
        </p:nvSpPr>
        <p:spPr>
          <a:xfrm>
            <a:off x="4202691" y="90868"/>
            <a:ext cx="3240759" cy="584775"/>
          </a:xfrm>
          <a:prstGeom prst="rect">
            <a:avLst/>
          </a:prstGeom>
        </p:spPr>
        <p:txBody>
          <a:bodyPr wrap="none">
            <a:spAutoFit/>
          </a:bodyPr>
          <a:lstStyle/>
          <a:p>
            <a:pPr algn="ctr"/>
            <a:r>
              <a:rPr lang="en-US" sz="3200" b="1" i="1" dirty="0"/>
              <a:t>The Application</a:t>
            </a:r>
          </a:p>
        </p:txBody>
      </p:sp>
    </p:spTree>
    <p:extLst>
      <p:ext uri="{BB962C8B-B14F-4D97-AF65-F5344CB8AC3E}">
        <p14:creationId xmlns:p14="http://schemas.microsoft.com/office/powerpoint/2010/main" val="43531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87641" y="2514600"/>
            <a:ext cx="6561394" cy="1320800"/>
          </a:xfrm>
          <a:prstGeom prst="rect">
            <a:avLst/>
          </a:prstGeom>
        </p:spPr>
      </p:pic>
      <p:sp>
        <p:nvSpPr>
          <p:cNvPr id="5" name="TextBox 4"/>
          <p:cNvSpPr txBox="1"/>
          <p:nvPr/>
        </p:nvSpPr>
        <p:spPr>
          <a:xfrm>
            <a:off x="3810774" y="4223603"/>
            <a:ext cx="4915128" cy="830997"/>
          </a:xfrm>
          <a:prstGeom prst="rect">
            <a:avLst/>
          </a:prstGeom>
          <a:noFill/>
        </p:spPr>
        <p:txBody>
          <a:bodyPr wrap="none" rtlCol="0">
            <a:spAutoFit/>
          </a:bodyPr>
          <a:lstStyle/>
          <a:p>
            <a:r>
              <a:rPr lang="en-US" sz="2400" dirty="0"/>
              <a:t>Email:  </a:t>
            </a:r>
            <a:r>
              <a:rPr lang="en-US" sz="2400" dirty="0">
                <a:hlinkClick r:id="rId3"/>
              </a:rPr>
              <a:t>info@americanmedspa.org</a:t>
            </a:r>
            <a:endParaRPr lang="en-US" sz="2400" dirty="0"/>
          </a:p>
          <a:p>
            <a:r>
              <a:rPr lang="en-US" sz="2400" dirty="0"/>
              <a:t>      www.americanmedspa.org</a:t>
            </a:r>
          </a:p>
        </p:txBody>
      </p:sp>
      <p:sp>
        <p:nvSpPr>
          <p:cNvPr id="2" name="Rectangle 1">
            <a:extLst>
              <a:ext uri="{FF2B5EF4-FFF2-40B4-BE49-F238E27FC236}">
                <a16:creationId xmlns:a16="http://schemas.microsoft.com/office/drawing/2014/main" id="{F4AAD489-30C6-A74D-839E-00F2FCDCB58F}"/>
              </a:ext>
            </a:extLst>
          </p:cNvPr>
          <p:cNvSpPr/>
          <p:nvPr/>
        </p:nvSpPr>
        <p:spPr>
          <a:xfrm>
            <a:off x="4191694" y="838200"/>
            <a:ext cx="3576620" cy="830997"/>
          </a:xfrm>
          <a:prstGeom prst="rect">
            <a:avLst/>
          </a:prstGeom>
        </p:spPr>
        <p:txBody>
          <a:bodyPr wrap="none">
            <a:spAutoFit/>
          </a:bodyPr>
          <a:lstStyle/>
          <a:p>
            <a:pPr algn="ctr"/>
            <a:r>
              <a:rPr lang="en-US" sz="4800" b="1" i="1" dirty="0"/>
              <a:t>Questions?</a:t>
            </a:r>
          </a:p>
        </p:txBody>
      </p:sp>
    </p:spTree>
    <p:extLst>
      <p:ext uri="{BB962C8B-B14F-4D97-AF65-F5344CB8AC3E}">
        <p14:creationId xmlns:p14="http://schemas.microsoft.com/office/powerpoint/2010/main" val="31182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1651590"/>
            <a:ext cx="11506200" cy="3554819"/>
          </a:xfrm>
          <a:prstGeom prst="rect">
            <a:avLst/>
          </a:prstGeom>
          <a:noFill/>
        </p:spPr>
        <p:txBody>
          <a:bodyPr wrap="square" rtlCol="0">
            <a:spAutoFit/>
          </a:bodyPr>
          <a:lstStyle/>
          <a:p>
            <a:pPr algn="ctr"/>
            <a:endParaRPr lang="en-US" sz="1050" i="1" dirty="0"/>
          </a:p>
          <a:p>
            <a:pPr algn="ctr"/>
            <a:endParaRPr lang="en-US" sz="1050" i="1" dirty="0"/>
          </a:p>
          <a:p>
            <a:pPr algn="ctr"/>
            <a:r>
              <a:rPr lang="en-US" sz="4400" b="1" i="1" dirty="0"/>
              <a:t>Numerous Resources Added Yesterday by Department of Treasury</a:t>
            </a:r>
          </a:p>
          <a:p>
            <a:pPr algn="ctr"/>
            <a:endParaRPr lang="en-US" sz="4400" b="1" i="1" dirty="0"/>
          </a:p>
          <a:p>
            <a:pPr algn="ctr"/>
            <a:r>
              <a:rPr lang="en-US" sz="3600" dirty="0">
                <a:hlinkClick r:id="rId2"/>
              </a:rPr>
              <a:t>https://home.treasury.gov/system/files/136/PPP%20Borrower%20Information%20Fact%20Sheet.pdf</a:t>
            </a:r>
            <a:endParaRPr lang="en-US" sz="3600" i="1" dirty="0"/>
          </a:p>
        </p:txBody>
      </p:sp>
    </p:spTree>
    <p:extLst>
      <p:ext uri="{BB962C8B-B14F-4D97-AF65-F5344CB8AC3E}">
        <p14:creationId xmlns:p14="http://schemas.microsoft.com/office/powerpoint/2010/main" val="289916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20828-2908-654E-B3B1-1F508CEB2CFB}"/>
              </a:ext>
            </a:extLst>
          </p:cNvPr>
          <p:cNvPicPr>
            <a:picLocks noChangeAspect="1"/>
          </p:cNvPicPr>
          <p:nvPr/>
        </p:nvPicPr>
        <p:blipFill>
          <a:blip r:embed="rId2"/>
          <a:stretch>
            <a:fillRect/>
          </a:stretch>
        </p:blipFill>
        <p:spPr>
          <a:xfrm>
            <a:off x="-457201" y="-598489"/>
            <a:ext cx="6262255" cy="8104094"/>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70AC17CF-FBD9-C146-919C-0E6BE0ABA17F}"/>
              </a:ext>
            </a:extLst>
          </p:cNvPr>
          <p:cNvPicPr>
            <a:picLocks noChangeAspect="1"/>
          </p:cNvPicPr>
          <p:nvPr/>
        </p:nvPicPr>
        <p:blipFill>
          <a:blip r:embed="rId3"/>
          <a:stretch>
            <a:fillRect/>
          </a:stretch>
        </p:blipFill>
        <p:spPr>
          <a:xfrm>
            <a:off x="3222327" y="17338"/>
            <a:ext cx="5636449" cy="6858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91E8F229-36D3-9442-86C7-D0F87B5B04F5}"/>
              </a:ext>
            </a:extLst>
          </p:cNvPr>
          <p:cNvPicPr>
            <a:picLocks noChangeAspect="1"/>
          </p:cNvPicPr>
          <p:nvPr/>
        </p:nvPicPr>
        <p:blipFill>
          <a:blip r:embed="rId4"/>
          <a:stretch>
            <a:fillRect/>
          </a:stretch>
        </p:blipFill>
        <p:spPr>
          <a:xfrm>
            <a:off x="6072449" y="47595"/>
            <a:ext cx="5340403" cy="68580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3D80247-2C09-D64F-83DC-979B110193A8}"/>
              </a:ext>
            </a:extLst>
          </p:cNvPr>
          <p:cNvPicPr>
            <a:picLocks noChangeAspect="1"/>
          </p:cNvPicPr>
          <p:nvPr/>
        </p:nvPicPr>
        <p:blipFill>
          <a:blip r:embed="rId5"/>
          <a:stretch>
            <a:fillRect/>
          </a:stretch>
        </p:blipFill>
        <p:spPr>
          <a:xfrm>
            <a:off x="7315200" y="47595"/>
            <a:ext cx="6097009" cy="6044358"/>
          </a:xfrm>
          <a:prstGeom prst="rect">
            <a:avLst/>
          </a:prstGeom>
        </p:spPr>
      </p:pic>
    </p:spTree>
    <p:extLst>
      <p:ext uri="{BB962C8B-B14F-4D97-AF65-F5344CB8AC3E}">
        <p14:creationId xmlns:p14="http://schemas.microsoft.com/office/powerpoint/2010/main" val="142712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81EEA7-5D17-9F4D-8E03-0893657F83A6}"/>
              </a:ext>
            </a:extLst>
          </p:cNvPr>
          <p:cNvSpPr/>
          <p:nvPr/>
        </p:nvSpPr>
        <p:spPr>
          <a:xfrm>
            <a:off x="1828800" y="1241286"/>
            <a:ext cx="8534400" cy="1384995"/>
          </a:xfrm>
          <a:prstGeom prst="rect">
            <a:avLst/>
          </a:prstGeom>
        </p:spPr>
        <p:txBody>
          <a:bodyPr wrap="square">
            <a:spAutoFit/>
          </a:bodyPr>
          <a:lstStyle/>
          <a:p>
            <a:r>
              <a:rPr lang="en-US" sz="2800" dirty="0">
                <a:hlinkClick r:id="rId2"/>
              </a:rPr>
              <a:t>https://www.uschamber.com/sites/default/files/023595_comm_corona_virus_smallbiz_loan_final.pdf</a:t>
            </a:r>
            <a:endParaRPr lang="en-US" sz="2800" dirty="0"/>
          </a:p>
          <a:p>
            <a:endParaRPr lang="en-US" sz="2800" dirty="0"/>
          </a:p>
        </p:txBody>
      </p:sp>
      <p:sp>
        <p:nvSpPr>
          <p:cNvPr id="4" name="Rectangle 3">
            <a:extLst>
              <a:ext uri="{FF2B5EF4-FFF2-40B4-BE49-F238E27FC236}">
                <a16:creationId xmlns:a16="http://schemas.microsoft.com/office/drawing/2014/main" id="{682FBC06-496B-5F46-A2A9-70A129EA8606}"/>
              </a:ext>
            </a:extLst>
          </p:cNvPr>
          <p:cNvSpPr/>
          <p:nvPr/>
        </p:nvSpPr>
        <p:spPr>
          <a:xfrm>
            <a:off x="3048000" y="533400"/>
            <a:ext cx="6096000" cy="707886"/>
          </a:xfrm>
          <a:prstGeom prst="rect">
            <a:avLst/>
          </a:prstGeom>
        </p:spPr>
        <p:txBody>
          <a:bodyPr>
            <a:spAutoFit/>
          </a:bodyPr>
          <a:lstStyle/>
          <a:p>
            <a:pPr algn="ctr"/>
            <a:r>
              <a:rPr lang="en-US" sz="4000" b="1" i="1" dirty="0"/>
              <a:t>Additional Resources…</a:t>
            </a:r>
          </a:p>
        </p:txBody>
      </p:sp>
      <p:pic>
        <p:nvPicPr>
          <p:cNvPr id="7" name="Picture 6" descr="A picture containing holding, woman, player, black&#10;&#10;Description automatically generated">
            <a:extLst>
              <a:ext uri="{FF2B5EF4-FFF2-40B4-BE49-F238E27FC236}">
                <a16:creationId xmlns:a16="http://schemas.microsoft.com/office/drawing/2014/main" id="{1DF4FFBF-9E5E-2344-A7C6-F2F3A1BDB8E6}"/>
              </a:ext>
            </a:extLst>
          </p:cNvPr>
          <p:cNvPicPr>
            <a:picLocks noChangeAspect="1"/>
          </p:cNvPicPr>
          <p:nvPr/>
        </p:nvPicPr>
        <p:blipFill>
          <a:blip r:embed="rId3"/>
          <a:stretch>
            <a:fillRect/>
          </a:stretch>
        </p:blipFill>
        <p:spPr>
          <a:xfrm>
            <a:off x="1447800" y="2389703"/>
            <a:ext cx="9296400" cy="3952731"/>
          </a:xfrm>
          <a:prstGeom prst="rect">
            <a:avLst/>
          </a:prstGeom>
        </p:spPr>
      </p:pic>
    </p:spTree>
    <p:extLst>
      <p:ext uri="{BB962C8B-B14F-4D97-AF65-F5344CB8AC3E}">
        <p14:creationId xmlns:p14="http://schemas.microsoft.com/office/powerpoint/2010/main" val="15367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35442"/>
            <a:ext cx="11506200" cy="5309146"/>
          </a:xfrm>
          <a:prstGeom prst="rect">
            <a:avLst/>
          </a:prstGeom>
          <a:noFill/>
        </p:spPr>
        <p:txBody>
          <a:bodyPr wrap="square" rtlCol="0">
            <a:spAutoFit/>
          </a:bodyPr>
          <a:lstStyle/>
          <a:p>
            <a:pPr algn="ctr"/>
            <a:endParaRPr lang="en-US" sz="1050" i="1" dirty="0"/>
          </a:p>
          <a:p>
            <a:pPr algn="ctr"/>
            <a:endParaRPr lang="en-US" sz="1050" i="1" dirty="0"/>
          </a:p>
          <a:p>
            <a:pPr algn="ctr"/>
            <a:r>
              <a:rPr lang="en-US" sz="9600" i="1" u="sng" dirty="0"/>
              <a:t>Remember!!!</a:t>
            </a:r>
          </a:p>
          <a:p>
            <a:pPr algn="ctr"/>
            <a:endParaRPr lang="en-US" sz="1000" dirty="0"/>
          </a:p>
          <a:p>
            <a:pPr algn="ctr"/>
            <a:endParaRPr lang="en-US" sz="1000" dirty="0"/>
          </a:p>
          <a:p>
            <a:pPr algn="ctr"/>
            <a:endParaRPr lang="en-US" sz="1000" dirty="0"/>
          </a:p>
          <a:p>
            <a:pPr algn="ctr"/>
            <a:r>
              <a:rPr lang="en-US" sz="9600" b="1" i="1" dirty="0"/>
              <a:t>Friday, April 3, 2020</a:t>
            </a:r>
          </a:p>
        </p:txBody>
      </p:sp>
    </p:spTree>
    <p:extLst>
      <p:ext uri="{BB962C8B-B14F-4D97-AF65-F5344CB8AC3E}">
        <p14:creationId xmlns:p14="http://schemas.microsoft.com/office/powerpoint/2010/main" val="35098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linds(horizontal)">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457200"/>
            <a:ext cx="11506200" cy="4154984"/>
          </a:xfrm>
          <a:prstGeom prst="rect">
            <a:avLst/>
          </a:prstGeom>
          <a:noFill/>
        </p:spPr>
        <p:txBody>
          <a:bodyPr wrap="square" rtlCol="0">
            <a:spAutoFit/>
          </a:bodyPr>
          <a:lstStyle/>
          <a:p>
            <a:pPr algn="ctr"/>
            <a:r>
              <a:rPr lang="en-US" sz="4800" b="1" i="1" dirty="0"/>
              <a:t>Where Should I Apply</a:t>
            </a:r>
          </a:p>
          <a:p>
            <a:pPr algn="ctr"/>
            <a:endParaRPr lang="en-US" sz="3600" b="1" i="1" dirty="0"/>
          </a:p>
          <a:p>
            <a:pPr algn="ctr"/>
            <a:endParaRPr lang="en-US" sz="3600" b="1" i="1" dirty="0"/>
          </a:p>
          <a:p>
            <a:pPr algn="ctr"/>
            <a:endParaRPr lang="en-US" sz="3600" b="1" i="1" dirty="0"/>
          </a:p>
          <a:p>
            <a:pPr algn="ctr"/>
            <a:r>
              <a:rPr lang="en-US" sz="3600" i="1" dirty="0"/>
              <a:t>Initially, SBA Approved Lender</a:t>
            </a:r>
          </a:p>
          <a:p>
            <a:pPr algn="ctr"/>
            <a:endParaRPr lang="en-US" sz="3600" i="1" dirty="0"/>
          </a:p>
          <a:p>
            <a:pPr algn="ctr"/>
            <a:r>
              <a:rPr lang="en-US" sz="3600" i="1" dirty="0"/>
              <a:t>Ultimately, any FDIC Insured Bank</a:t>
            </a:r>
          </a:p>
        </p:txBody>
      </p:sp>
    </p:spTree>
    <p:extLst>
      <p:ext uri="{BB962C8B-B14F-4D97-AF65-F5344CB8AC3E}">
        <p14:creationId xmlns:p14="http://schemas.microsoft.com/office/powerpoint/2010/main" val="735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linds(horizontal)">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457200"/>
            <a:ext cx="11506200" cy="4893647"/>
          </a:xfrm>
          <a:prstGeom prst="rect">
            <a:avLst/>
          </a:prstGeom>
          <a:noFill/>
        </p:spPr>
        <p:txBody>
          <a:bodyPr wrap="square" rtlCol="0">
            <a:spAutoFit/>
          </a:bodyPr>
          <a:lstStyle/>
          <a:p>
            <a:pPr algn="ctr"/>
            <a:r>
              <a:rPr lang="en-US" sz="6000" b="1" i="1" dirty="0"/>
              <a:t>Practical Tip:</a:t>
            </a:r>
          </a:p>
          <a:p>
            <a:pPr algn="ctr"/>
            <a:endParaRPr lang="en-US" sz="3600" b="1" i="1" dirty="0"/>
          </a:p>
          <a:p>
            <a:pPr algn="ctr"/>
            <a:r>
              <a:rPr lang="en-US" sz="3600" i="1" dirty="0"/>
              <a:t>Contact your business banker </a:t>
            </a:r>
          </a:p>
          <a:p>
            <a:pPr algn="ctr"/>
            <a:r>
              <a:rPr lang="en-US" sz="3600" i="1" dirty="0"/>
              <a:t>(even if not an SBA Lender)</a:t>
            </a:r>
          </a:p>
          <a:p>
            <a:pPr algn="ctr"/>
            <a:endParaRPr lang="en-US" sz="3600" i="1" dirty="0"/>
          </a:p>
          <a:p>
            <a:pPr algn="ctr"/>
            <a:r>
              <a:rPr lang="en-US" sz="3600" i="1" dirty="0"/>
              <a:t>Banks will service existing relationships first</a:t>
            </a:r>
          </a:p>
          <a:p>
            <a:pPr algn="ctr"/>
            <a:endParaRPr lang="en-US" sz="3600" b="1" i="1" dirty="0"/>
          </a:p>
          <a:p>
            <a:pPr algn="ctr"/>
            <a:endParaRPr lang="en-US" sz="3600" b="1" i="1" dirty="0"/>
          </a:p>
        </p:txBody>
      </p:sp>
    </p:spTree>
    <p:extLst>
      <p:ext uri="{BB962C8B-B14F-4D97-AF65-F5344CB8AC3E}">
        <p14:creationId xmlns:p14="http://schemas.microsoft.com/office/powerpoint/2010/main" val="136700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linds(horizontal)">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00" y="457200"/>
            <a:ext cx="11506200" cy="5447645"/>
          </a:xfrm>
          <a:prstGeom prst="rect">
            <a:avLst/>
          </a:prstGeom>
          <a:noFill/>
        </p:spPr>
        <p:txBody>
          <a:bodyPr wrap="square" rtlCol="0">
            <a:spAutoFit/>
          </a:bodyPr>
          <a:lstStyle/>
          <a:p>
            <a:pPr algn="ctr"/>
            <a:r>
              <a:rPr lang="en-US" sz="6000" b="1" i="1" dirty="0"/>
              <a:t>Who Can Apply:</a:t>
            </a:r>
          </a:p>
          <a:p>
            <a:pPr algn="ctr"/>
            <a:endParaRPr lang="en-US" sz="3600" b="1" i="1" dirty="0"/>
          </a:p>
          <a:p>
            <a:pPr algn="ctr"/>
            <a:r>
              <a:rPr lang="en-US" sz="3600" i="1" dirty="0"/>
              <a:t>Any business with under 500 employees</a:t>
            </a:r>
          </a:p>
          <a:p>
            <a:pPr algn="ctr"/>
            <a:endParaRPr lang="en-US" sz="3600" i="1" dirty="0"/>
          </a:p>
          <a:p>
            <a:pPr algn="ctr"/>
            <a:r>
              <a:rPr lang="en-US" sz="3600" i="1" dirty="0"/>
              <a:t>Aggregate number of employees counted</a:t>
            </a:r>
          </a:p>
          <a:p>
            <a:pPr algn="ctr"/>
            <a:endParaRPr lang="en-US" sz="3600" i="1" dirty="0"/>
          </a:p>
          <a:p>
            <a:pPr algn="ctr"/>
            <a:r>
              <a:rPr lang="en-US" sz="3600" i="1" dirty="0"/>
              <a:t>Some exclusions for franchises/other industries</a:t>
            </a:r>
          </a:p>
          <a:p>
            <a:pPr algn="ctr"/>
            <a:endParaRPr lang="en-US" sz="3600" b="1" i="1" dirty="0"/>
          </a:p>
          <a:p>
            <a:pPr algn="ctr"/>
            <a:endParaRPr lang="en-US" sz="3600" b="1" i="1" dirty="0"/>
          </a:p>
        </p:txBody>
      </p:sp>
    </p:spTree>
    <p:extLst>
      <p:ext uri="{BB962C8B-B14F-4D97-AF65-F5344CB8AC3E}">
        <p14:creationId xmlns:p14="http://schemas.microsoft.com/office/powerpoint/2010/main" val="390991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linds(horizontal)">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esthetic Meeting Sec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esthetic Meeting Sec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398</TotalTime>
  <Words>1249</Words>
  <Application>Microsoft Macintosh PowerPoint</Application>
  <PresentationFormat>Widescreen</PresentationFormat>
  <Paragraphs>147</Paragraphs>
  <Slides>25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Helvetica</vt:lpstr>
      <vt:lpstr>Helvetica Light</vt:lpstr>
      <vt:lpstr>Symbol</vt:lpstr>
      <vt:lpstr>Times New Roman</vt:lpstr>
      <vt:lpstr>Wingdings</vt:lpstr>
      <vt:lpstr>Title Slide</vt:lpstr>
      <vt:lpstr>Aesthetic Meeting Section 1</vt:lpstr>
      <vt:lpstr>Aesthetic Meeting Section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Thiersch</dc:creator>
  <cp:lastModifiedBy>Alex Thiersch</cp:lastModifiedBy>
  <cp:revision>32</cp:revision>
  <dcterms:created xsi:type="dcterms:W3CDTF">2019-04-06T13:48:06Z</dcterms:created>
  <dcterms:modified xsi:type="dcterms:W3CDTF">2020-04-01T15:42:23Z</dcterms:modified>
</cp:coreProperties>
</file>